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2" r:id="rId2"/>
    <p:sldId id="264" r:id="rId3"/>
    <p:sldId id="265" r:id="rId4"/>
    <p:sldId id="266" r:id="rId5"/>
    <p:sldId id="267"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4660"/>
  </p:normalViewPr>
  <p:slideViewPr>
    <p:cSldViewPr>
      <p:cViewPr varScale="1">
        <p:scale>
          <a:sx n="86" d="100"/>
          <a:sy n="86" d="100"/>
        </p:scale>
        <p:origin x="-12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D92FB4-BC28-4C29-B349-8D8B6F241AED}" type="datetimeFigureOut">
              <a:rPr lang="en-US" smtClean="0"/>
              <a:t>6/26/2012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3068EE-7C44-495F-9787-C0FB25629764}" type="slidenum">
              <a:rPr lang="en-US" smtClean="0"/>
              <a:t>‹#›</a:t>
            </a:fld>
            <a:endParaRPr lang="en-US"/>
          </a:p>
        </p:txBody>
      </p:sp>
    </p:spTree>
    <p:extLst>
      <p:ext uri="{BB962C8B-B14F-4D97-AF65-F5344CB8AC3E}">
        <p14:creationId xmlns:p14="http://schemas.microsoft.com/office/powerpoint/2010/main" val="418970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live in the agile and non-agile world</a:t>
            </a:r>
          </a:p>
          <a:p>
            <a:r>
              <a:rPr lang="en-US" dirty="0" smtClean="0"/>
              <a:t>APM to me at the first responder level for applications, means E2E</a:t>
            </a:r>
            <a:r>
              <a:rPr lang="en-US" baseline="0" dirty="0" smtClean="0"/>
              <a:t> visibility, and it starts with an application server agent tool.</a:t>
            </a:r>
          </a:p>
          <a:p>
            <a:r>
              <a:rPr lang="en-US" baseline="0" dirty="0" smtClean="0"/>
              <a:t>Our agile side, is automated, automated as a Platform as a Service Model, </a:t>
            </a:r>
            <a:br>
              <a:rPr lang="en-US" baseline="0" dirty="0" smtClean="0"/>
            </a:br>
            <a:r>
              <a:rPr lang="en-US" baseline="0" dirty="0" smtClean="0"/>
              <a:t>Application Servers that are instrumented for the Web Page Lifecycle, and make provide full E2E views for the Service or DevOps Team.</a:t>
            </a:r>
          </a:p>
          <a:p>
            <a:endParaRPr lang="en-US" baseline="0" dirty="0" smtClean="0"/>
          </a:p>
          <a:p>
            <a:r>
              <a:rPr lang="en-US" baseline="0" dirty="0" smtClean="0"/>
              <a:t>Management Gets it, the see the agility of cases where they are finding the tier when you are looking E2E makes sense for key applications.</a:t>
            </a:r>
          </a:p>
          <a:p>
            <a:r>
              <a:rPr lang="en-US" baseline="0" dirty="0" smtClean="0"/>
              <a:t>Management is infatuated now with User Experience and the need to manage the real user experience.</a:t>
            </a:r>
          </a:p>
          <a:p>
            <a:endParaRPr lang="en-US" baseline="0" dirty="0" smtClean="0"/>
          </a:p>
          <a:p>
            <a:r>
              <a:rPr lang="en-US" baseline="0" dirty="0" smtClean="0"/>
              <a:t>Finally how we are set up is key. To the breadth and completeness, we have Network Engineering and Cloud Engineering working as one program to solve these first responder problems that the silo’s face.</a:t>
            </a:r>
          </a:p>
          <a:p>
            <a:endParaRPr lang="en-US" baseline="0" dirty="0" smtClean="0"/>
          </a:p>
          <a:p>
            <a:r>
              <a:rPr lang="en-US" dirty="0" smtClean="0"/>
              <a:t>So what are some</a:t>
            </a:r>
            <a:r>
              <a:rPr lang="en-US" baseline="0" dirty="0" smtClean="0"/>
              <a:t> key directions to build upon to make APM work better.</a:t>
            </a:r>
          </a:p>
          <a:p>
            <a:endParaRPr lang="en-US" dirty="0"/>
          </a:p>
        </p:txBody>
      </p:sp>
      <p:sp>
        <p:nvSpPr>
          <p:cNvPr id="4" name="Slide Number Placeholder 3"/>
          <p:cNvSpPr>
            <a:spLocks noGrp="1"/>
          </p:cNvSpPr>
          <p:nvPr>
            <p:ph type="sldNum" sz="quarter" idx="10"/>
          </p:nvPr>
        </p:nvSpPr>
        <p:spPr/>
        <p:txBody>
          <a:bodyPr/>
          <a:lstStyle/>
          <a:p>
            <a:fld id="{D63068EE-7C44-495F-9787-C0FB25629764}" type="slidenum">
              <a:rPr lang="en-US" smtClean="0"/>
              <a:t>1</a:t>
            </a:fld>
            <a:endParaRPr lang="en-US"/>
          </a:p>
        </p:txBody>
      </p:sp>
    </p:spTree>
    <p:extLst>
      <p:ext uri="{BB962C8B-B14F-4D97-AF65-F5344CB8AC3E}">
        <p14:creationId xmlns:p14="http://schemas.microsoft.com/office/powerpoint/2010/main" val="1044473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move this to the Design and Architecture phase, in</a:t>
            </a:r>
            <a:r>
              <a:rPr lang="en-US" baseline="0" dirty="0" smtClean="0"/>
              <a:t> Architecture and Design this is where you want to be pro-active so your APM is less of a triage platform and more of an optimization platform. You start to feel better when you </a:t>
            </a:r>
            <a:r>
              <a:rPr lang="en-US" dirty="0" smtClean="0"/>
              <a:t>figure out high performance</a:t>
            </a:r>
            <a:r>
              <a:rPr lang="en-US" baseline="0" dirty="0" smtClean="0"/>
              <a:t> </a:t>
            </a:r>
            <a:r>
              <a:rPr lang="en-US" dirty="0" smtClean="0"/>
              <a:t>in a better part of the software lifecycle.</a:t>
            </a:r>
            <a:endParaRPr lang="en-US" dirty="0"/>
          </a:p>
        </p:txBody>
      </p:sp>
      <p:sp>
        <p:nvSpPr>
          <p:cNvPr id="4" name="Slide Number Placeholder 3"/>
          <p:cNvSpPr>
            <a:spLocks noGrp="1"/>
          </p:cNvSpPr>
          <p:nvPr>
            <p:ph type="sldNum" sz="quarter" idx="10"/>
          </p:nvPr>
        </p:nvSpPr>
        <p:spPr/>
        <p:txBody>
          <a:bodyPr/>
          <a:lstStyle/>
          <a:p>
            <a:fld id="{91486996-0602-4495-946F-0E35222A9BA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84161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story of Intel’s Open</a:t>
            </a:r>
            <a:r>
              <a:rPr lang="en-US" baseline="0" dirty="0" smtClean="0"/>
              <a:t> Source</a:t>
            </a:r>
            <a:r>
              <a:rPr lang="en-US" dirty="0" smtClean="0"/>
              <a:t> Caching Strategy….and how we are moving that story into a</a:t>
            </a:r>
            <a:r>
              <a:rPr lang="en-US" baseline="0" dirty="0" smtClean="0"/>
              <a:t> training agenda.</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1486996-0602-4495-946F-0E35222A9BA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3049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Templates need to have timers in them… they</a:t>
            </a:r>
            <a:r>
              <a:rPr lang="en-US" baseline="0" dirty="0" smtClean="0"/>
              <a:t> may get auto-instrumented but in a fractured world they may not, you need to be pro-active and work on this and again head this off, so the productive implementation of APM is as rich as possible. .NET may be easier to get RUM working, in Mobile or Java less so. </a:t>
            </a:r>
            <a:r>
              <a:rPr lang="en-US" dirty="0" smtClean="0"/>
              <a:t> Also</a:t>
            </a:r>
            <a:r>
              <a:rPr lang="en-US" baseline="0" dirty="0" smtClean="0"/>
              <a:t> f</a:t>
            </a:r>
            <a:r>
              <a:rPr lang="en-US" dirty="0" smtClean="0"/>
              <a:t>igure out a priority scheme based on your core</a:t>
            </a:r>
            <a:r>
              <a:rPr lang="en-US" baseline="0" dirty="0" smtClean="0"/>
              <a:t> APM program goals, and deliver end user monitoring as the total E2E solution there first.</a:t>
            </a:r>
          </a:p>
          <a:p>
            <a:r>
              <a:rPr lang="en-US" baseline="0" dirty="0" smtClean="0"/>
              <a:t/>
            </a:r>
            <a:br>
              <a:rPr lang="en-US" baseline="0" dirty="0" smtClean="0"/>
            </a:br>
            <a:r>
              <a:rPr lang="en-US" baseline="0" dirty="0" smtClean="0"/>
              <a:t>TO hear more of my perspectives on APM please come to my session 1pm Ballroom E, I have some Intel goodies, namely enthusiast level SSD’s to give out to those that remember some key takeaways about APM.</a:t>
            </a:r>
          </a:p>
          <a:p>
            <a:r>
              <a:rPr lang="en-US" baseline="0" dirty="0" smtClean="0"/>
              <a:t/>
            </a:r>
            <a:br>
              <a:rPr lang="en-US" baseline="0" dirty="0" smtClean="0"/>
            </a:br>
            <a:r>
              <a:rPr lang="en-US" baseline="0" dirty="0" smtClean="0">
                <a:sym typeface="Wingdings" pitchFamily="2" charset="2"/>
              </a:rPr>
              <a:t></a:t>
            </a:r>
            <a:endParaRPr lang="en-US" baseline="0" dirty="0" smtClean="0"/>
          </a:p>
        </p:txBody>
      </p:sp>
      <p:sp>
        <p:nvSpPr>
          <p:cNvPr id="4" name="Slide Number Placeholder 3"/>
          <p:cNvSpPr>
            <a:spLocks noGrp="1"/>
          </p:cNvSpPr>
          <p:nvPr>
            <p:ph type="sldNum" sz="quarter" idx="10"/>
          </p:nvPr>
        </p:nvSpPr>
        <p:spPr/>
        <p:txBody>
          <a:bodyPr/>
          <a:lstStyle/>
          <a:p>
            <a:fld id="{91486996-0602-4495-946F-0E35222A9BA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0536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Arial" pitchFamily="-108" charset="0"/>
                <a:ea typeface="Arial" pitchFamily="-108" charset="0"/>
                <a:cs typeface="Arial" pitchFamily="-108" charset="0"/>
              </a:rPr>
              <a:t>Slide purpose:  </a:t>
            </a:r>
            <a:r>
              <a:rPr lang="en-US" dirty="0" smtClean="0">
                <a:latin typeface="Arial" pitchFamily="-108" charset="0"/>
                <a:ea typeface="Arial" pitchFamily="-108" charset="0"/>
                <a:cs typeface="Arial" pitchFamily="-108" charset="0"/>
              </a:rPr>
              <a:t>Promote the </a:t>
            </a:r>
            <a:r>
              <a:rPr lang="en-US" dirty="0" err="1" smtClean="0">
                <a:latin typeface="Arial" pitchFamily="-108" charset="0"/>
                <a:ea typeface="Arial" pitchFamily="-108" charset="0"/>
                <a:cs typeface="Arial" pitchFamily="-108" charset="0"/>
              </a:rPr>
              <a:t>IT@Intel</a:t>
            </a:r>
            <a:r>
              <a:rPr lang="en-US" baseline="0" dirty="0" smtClean="0">
                <a:latin typeface="Arial" pitchFamily="-108" charset="0"/>
                <a:ea typeface="Arial" pitchFamily="-108" charset="0"/>
                <a:cs typeface="Arial" pitchFamily="-108" charset="0"/>
              </a:rPr>
              <a:t> program; Drive audience to intel.com/it</a:t>
            </a:r>
            <a:endParaRPr lang="en-US" dirty="0" smtClean="0">
              <a:latin typeface="Arial" pitchFamily="-108" charset="0"/>
              <a:ea typeface="Arial" pitchFamily="-108" charset="0"/>
              <a:cs typeface="Arial" pitchFamily="-108" charset="0"/>
            </a:endParaRPr>
          </a:p>
          <a:p>
            <a:endParaRPr lang="en-US" dirty="0" smtClean="0">
              <a:latin typeface="Arial" pitchFamily="-108" charset="0"/>
              <a:ea typeface="Arial" pitchFamily="-108" charset="0"/>
              <a:cs typeface="Arial" pitchFamily="-108" charset="0"/>
            </a:endParaRPr>
          </a:p>
          <a:p>
            <a:r>
              <a:rPr lang="en-US" dirty="0" smtClean="0">
                <a:latin typeface="Arial" pitchFamily="-108" charset="0"/>
                <a:ea typeface="Arial" pitchFamily="-108" charset="0"/>
                <a:cs typeface="Arial" pitchFamily="-108" charset="0"/>
              </a:rPr>
              <a:t>With that, what I’d like to do is leave you with the ability to get more information about what Intel IT is doing about these subjects. </a:t>
            </a:r>
          </a:p>
          <a:p>
            <a:endParaRPr lang="en-US" dirty="0" smtClean="0">
              <a:latin typeface="Arial" pitchFamily="-108" charset="0"/>
              <a:ea typeface="Arial" pitchFamily="-108" charset="0"/>
              <a:cs typeface="Arial" pitchFamily="-108" charset="0"/>
            </a:endParaRPr>
          </a:p>
          <a:p>
            <a:r>
              <a:rPr lang="en-US" dirty="0" smtClean="0">
                <a:latin typeface="Arial" pitchFamily="-108" charset="0"/>
                <a:ea typeface="Arial" pitchFamily="-108" charset="0"/>
                <a:cs typeface="Arial" pitchFamily="-108" charset="0"/>
              </a:rPr>
              <a:t>Check</a:t>
            </a:r>
            <a:r>
              <a:rPr lang="en-US" baseline="0" dirty="0" smtClean="0">
                <a:latin typeface="Arial" pitchFamily="-108" charset="0"/>
                <a:ea typeface="Arial" pitchFamily="-108" charset="0"/>
                <a:cs typeface="Arial" pitchFamily="-108" charset="0"/>
              </a:rPr>
              <a:t> out </a:t>
            </a:r>
            <a:r>
              <a:rPr lang="en-US" dirty="0" smtClean="0">
                <a:latin typeface="Arial" pitchFamily="-108" charset="0"/>
                <a:ea typeface="Arial" pitchFamily="-108" charset="0"/>
                <a:cs typeface="Arial" pitchFamily="-108" charset="0"/>
              </a:rPr>
              <a:t>our website at intel.com/IT</a:t>
            </a:r>
            <a:r>
              <a:rPr lang="en-US" baseline="0" dirty="0" smtClean="0">
                <a:latin typeface="Arial" pitchFamily="-108" charset="0"/>
                <a:ea typeface="Arial" pitchFamily="-108" charset="0"/>
                <a:cs typeface="Arial" pitchFamily="-108" charset="0"/>
              </a:rPr>
              <a:t> </a:t>
            </a:r>
            <a:r>
              <a:rPr lang="en-US" dirty="0" smtClean="0">
                <a:latin typeface="Arial" pitchFamily="-108" charset="0"/>
                <a:ea typeface="Arial" pitchFamily="-108" charset="0"/>
                <a:cs typeface="Arial" pitchFamily="-108" charset="0"/>
              </a:rPr>
              <a:t>where you’ll find white</a:t>
            </a:r>
            <a:r>
              <a:rPr lang="en-US" baseline="0" dirty="0" smtClean="0">
                <a:latin typeface="Arial" pitchFamily="-108" charset="0"/>
                <a:ea typeface="Arial" pitchFamily="-108" charset="0"/>
                <a:cs typeface="Arial" pitchFamily="-108" charset="0"/>
              </a:rPr>
              <a:t> papers, videos, radio shows, interviews with our senior IT leaders, and much more … on topics ranging from data center management and mobility, to </a:t>
            </a:r>
            <a:endParaRPr lang="en-US" dirty="0" smtClean="0">
              <a:latin typeface="Arial" pitchFamily="-108" charset="0"/>
              <a:ea typeface="Arial" pitchFamily="-108" charset="0"/>
              <a:cs typeface="Arial" pitchFamily="-108" charset="0"/>
            </a:endParaRPr>
          </a:p>
          <a:p>
            <a:r>
              <a:rPr lang="en-US" dirty="0" smtClean="0">
                <a:latin typeface="Arial" pitchFamily="-108" charset="0"/>
                <a:ea typeface="Arial" pitchFamily="-108" charset="0"/>
                <a:cs typeface="Arial" pitchFamily="-108" charset="0"/>
              </a:rPr>
              <a:t> </a:t>
            </a:r>
          </a:p>
          <a:p>
            <a:r>
              <a:rPr lang="en-US" dirty="0" smtClean="0">
                <a:latin typeface="Arial" pitchFamily="-108" charset="0"/>
                <a:ea typeface="Arial" pitchFamily="-108" charset="0"/>
                <a:cs typeface="Arial" pitchFamily="-108" charset="0"/>
              </a:rPr>
              <a:t>explore and engage with us as we try to drive business value inside of our organizations and share that with each other, so we can all move forward faster. </a:t>
            </a:r>
          </a:p>
          <a:p>
            <a:endParaRPr lang="en-US" dirty="0" smtClean="0">
              <a:latin typeface="Arial" pitchFamily="-108" charset="0"/>
              <a:ea typeface="Arial" pitchFamily="-108" charset="0"/>
              <a:cs typeface="Arial" pitchFamily="-108" charset="0"/>
            </a:endParaRPr>
          </a:p>
          <a:p>
            <a:r>
              <a:rPr lang="en-US" dirty="0" smtClean="0">
                <a:latin typeface="Arial" pitchFamily="-108" charset="0"/>
                <a:ea typeface="Arial" pitchFamily="-108" charset="0"/>
                <a:cs typeface="Arial" pitchFamily="-108" charset="0"/>
              </a:rPr>
              <a:t>Thank you.</a:t>
            </a:r>
          </a:p>
          <a:p>
            <a:r>
              <a:rPr lang="en-US" dirty="0" smtClean="0">
                <a:latin typeface="Arial" pitchFamily="-108" charset="0"/>
                <a:ea typeface="Arial" pitchFamily="-108" charset="0"/>
                <a:cs typeface="Arial" pitchFamily="-108" charset="0"/>
              </a:rPr>
              <a:t> </a:t>
            </a:r>
          </a:p>
          <a:p>
            <a:r>
              <a:rPr lang="en-US" dirty="0" smtClean="0">
                <a:latin typeface="Arial" pitchFamily="-108" charset="0"/>
                <a:ea typeface="Arial" pitchFamily="-108" charset="0"/>
                <a:cs typeface="Arial" pitchFamily="-108" charset="0"/>
              </a:rPr>
              <a:t> </a:t>
            </a:r>
          </a:p>
          <a:p>
            <a:r>
              <a:rPr lang="en-US" dirty="0" smtClean="0">
                <a:latin typeface="Arial" pitchFamily="-108" charset="0"/>
                <a:ea typeface="Arial" pitchFamily="-108" charset="0"/>
                <a:cs typeface="Arial" pitchFamily="-108" charset="0"/>
              </a:rPr>
              <a:t> </a:t>
            </a:r>
          </a:p>
          <a:p>
            <a:r>
              <a:rPr lang="en-US" dirty="0" smtClean="0">
                <a:latin typeface="Arial" pitchFamily="-108" charset="0"/>
                <a:ea typeface="Arial" pitchFamily="-108" charset="0"/>
                <a:cs typeface="Arial" pitchFamily="-108" charset="0"/>
              </a:rPr>
              <a:t> </a:t>
            </a:r>
          </a:p>
          <a:p>
            <a:endParaRPr lang="en-US" dirty="0"/>
          </a:p>
        </p:txBody>
      </p:sp>
      <p:sp>
        <p:nvSpPr>
          <p:cNvPr id="4" name="Slide Number Placeholder 3"/>
          <p:cNvSpPr>
            <a:spLocks noGrp="1"/>
          </p:cNvSpPr>
          <p:nvPr>
            <p:ph type="sldNum" sz="quarter" idx="10"/>
          </p:nvPr>
        </p:nvSpPr>
        <p:spPr/>
        <p:txBody>
          <a:bodyPr/>
          <a:lstStyle/>
          <a:p>
            <a:fld id="{34FCCAC1-25B9-4EBE-8CD3-68B5106ABD9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8039D57-9B1B-4609-BB45-98CC70A402FE}" type="slidenum">
              <a:rPr lang="en-US">
                <a:solidFill>
                  <a:prstClr val="black"/>
                </a:solidFill>
              </a:rPr>
              <a:pPr/>
              <a:t>6</a:t>
            </a:fld>
            <a:endParaRPr lang="en-US">
              <a:solidFill>
                <a:prstClr val="black"/>
              </a:solidFill>
            </a:endParaRPr>
          </a:p>
        </p:txBody>
      </p:sp>
      <p:sp>
        <p:nvSpPr>
          <p:cNvPr id="235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969A9A3E-D727-4F78-8B11-447FBEF263E7}" type="slidenum">
              <a:rPr lang="en-US" sz="1200">
                <a:solidFill>
                  <a:prstClr val="black"/>
                </a:solidFill>
                <a:latin typeface="Arial" charset="0"/>
                <a:ea typeface="MS PGothic" pitchFamily="34" charset="-128"/>
                <a:cs typeface="Arial" charset="0"/>
              </a:rPr>
              <a:pPr algn="r" fontAlgn="base">
                <a:spcBef>
                  <a:spcPct val="0"/>
                </a:spcBef>
                <a:spcAft>
                  <a:spcPct val="0"/>
                </a:spcAft>
              </a:pPr>
              <a:t>6</a:t>
            </a:fld>
            <a:endParaRPr lang="en-US" sz="1200">
              <a:solidFill>
                <a:prstClr val="black"/>
              </a:solidFill>
              <a:latin typeface="Arial" charset="0"/>
              <a:ea typeface="MS PGothic" pitchFamily="34" charset="-128"/>
              <a:cs typeface="Arial" charset="0"/>
            </a:endParaRPr>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11" name="Picture 10" descr="Lockup1.png"/>
          <p:cNvPicPr>
            <a:picLocks noChangeAspect="1"/>
          </p:cNvPicPr>
          <p:nvPr userDrawn="1"/>
        </p:nvPicPr>
        <p:blipFill>
          <a:blip r:embed="rId2" cstate="print"/>
          <a:srcRect l="1545"/>
          <a:stretch>
            <a:fillRect/>
          </a:stretch>
        </p:blipFill>
        <p:spPr>
          <a:xfrm>
            <a:off x="0" y="4622496"/>
            <a:ext cx="7603268" cy="2070404"/>
          </a:xfrm>
          <a:prstGeom prst="rect">
            <a:avLst/>
          </a:prstGeom>
        </p:spPr>
      </p:pic>
      <p:sp>
        <p:nvSpPr>
          <p:cNvPr id="48131" name="Rectangle 3"/>
          <p:cNvSpPr>
            <a:spLocks noGrp="1" noChangeArrowheads="1"/>
          </p:cNvSpPr>
          <p:nvPr>
            <p:ph type="ctrTitle" hasCustomPrompt="1"/>
          </p:nvPr>
        </p:nvSpPr>
        <p:spPr>
          <a:xfrm>
            <a:off x="358235" y="4759461"/>
            <a:ext cx="6784760" cy="955646"/>
          </a:xfrm>
        </p:spPr>
        <p:txBody>
          <a:bodyPr wrap="square" anchor="ctr" anchorCtr="0">
            <a:spAutoFit/>
          </a:bodyPr>
          <a:lstStyle>
            <a:lvl1pPr algn="l">
              <a:lnSpc>
                <a:spcPct val="85000"/>
              </a:lnSpc>
              <a:defRPr sz="3600" b="0" i="0" baseline="0">
                <a:solidFill>
                  <a:schemeClr val="tx1"/>
                </a:solidFill>
                <a:latin typeface="Verdana"/>
                <a:cs typeface="Verdana"/>
              </a:defRPr>
            </a:lvl1pPr>
          </a:lstStyle>
          <a:p>
            <a:r>
              <a:rPr lang="en-US" altLang="ja-JP" dirty="0" smtClean="0"/>
              <a:t>Presentation Title </a:t>
            </a:r>
            <a:br>
              <a:rPr lang="en-US" altLang="ja-JP" dirty="0" smtClean="0"/>
            </a:br>
            <a:r>
              <a:rPr lang="en-US" altLang="ja-JP" dirty="0" smtClean="0"/>
              <a:t>can fit across two lines</a:t>
            </a:r>
            <a:endParaRPr lang="en-US" altLang="ja-JP" dirty="0"/>
          </a:p>
        </p:txBody>
      </p:sp>
      <p:sp>
        <p:nvSpPr>
          <p:cNvPr id="48132" name="Rectangle 4"/>
          <p:cNvSpPr>
            <a:spLocks noGrp="1" noChangeArrowheads="1"/>
          </p:cNvSpPr>
          <p:nvPr>
            <p:ph type="subTitle" idx="1" hasCustomPrompt="1"/>
          </p:nvPr>
        </p:nvSpPr>
        <p:spPr>
          <a:xfrm>
            <a:off x="357695" y="5788278"/>
            <a:ext cx="4466738" cy="449354"/>
          </a:xfrm>
        </p:spPr>
        <p:txBody>
          <a:bodyPr wrap="square">
            <a:spAutoFit/>
          </a:bodyPr>
          <a:lstStyle>
            <a:lvl1pPr marL="0" indent="0" algn="l">
              <a:lnSpc>
                <a:spcPct val="90000"/>
              </a:lnSpc>
              <a:spcBef>
                <a:spcPts val="0"/>
              </a:spcBef>
              <a:spcAft>
                <a:spcPts val="0"/>
              </a:spcAft>
              <a:defRPr sz="1200" baseline="0">
                <a:solidFill>
                  <a:schemeClr val="tx1"/>
                </a:solidFill>
                <a:latin typeface="Verdana"/>
                <a:cs typeface="Verdana"/>
              </a:defRPr>
            </a:lvl1pPr>
          </a:lstStyle>
          <a:p>
            <a:pPr>
              <a:lnSpc>
                <a:spcPct val="80000"/>
              </a:lnSpc>
              <a:spcAft>
                <a:spcPts val="800"/>
              </a:spcAft>
            </a:pPr>
            <a:r>
              <a:rPr lang="en-US" dirty="0" smtClean="0">
                <a:latin typeface="Verdana" charset="0"/>
              </a:rPr>
              <a:t>Presenter Name, Title</a:t>
            </a:r>
            <a:br>
              <a:rPr lang="en-US" dirty="0" smtClean="0">
                <a:latin typeface="Verdana" charset="0"/>
              </a:rPr>
            </a:br>
            <a:r>
              <a:rPr lang="en-US" dirty="0" smtClean="0">
                <a:latin typeface="Verdana" charset="0"/>
              </a:rPr>
              <a:t>Organization</a:t>
            </a:r>
            <a:br>
              <a:rPr lang="en-US" dirty="0" smtClean="0">
                <a:latin typeface="Verdana" charset="0"/>
              </a:rPr>
            </a:br>
            <a:r>
              <a:rPr lang="en-US" dirty="0" smtClean="0">
                <a:latin typeface="Verdana" charset="0"/>
              </a:rPr>
              <a:t>Month, Day 2012</a:t>
            </a:r>
            <a:endParaRPr lang="en-US" dirty="0"/>
          </a:p>
        </p:txBody>
      </p:sp>
      <p:pic>
        <p:nvPicPr>
          <p:cNvPr id="9" name="Picture 8" descr="Intel_logo_white.png"/>
          <p:cNvPicPr>
            <a:picLocks noChangeAspect="1"/>
          </p:cNvPicPr>
          <p:nvPr userDrawn="1"/>
        </p:nvPicPr>
        <p:blipFill>
          <a:blip r:embed="rId3" cstate="print"/>
          <a:stretch>
            <a:fillRect/>
          </a:stretch>
        </p:blipFill>
        <p:spPr>
          <a:xfrm>
            <a:off x="7970663" y="301373"/>
            <a:ext cx="869284" cy="573176"/>
          </a:xfrm>
          <a:prstGeom prst="rect">
            <a:avLst/>
          </a:prstGeom>
        </p:spPr>
      </p:pic>
    </p:spTree>
    <p:extLst>
      <p:ext uri="{BB962C8B-B14F-4D97-AF65-F5344CB8AC3E}">
        <p14:creationId xmlns:p14="http://schemas.microsoft.com/office/powerpoint/2010/main" val="321381335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6477000" cy="1362075"/>
          </a:xfrm>
        </p:spPr>
        <p:txBody>
          <a:bodyPr anchor="ctr" anchorCtr="0"/>
          <a:lstStyle>
            <a:lvl1pPr algn="l">
              <a:lnSpc>
                <a:spcPct val="100000"/>
              </a:lnSpc>
              <a:defRPr sz="3800" b="0" cap="none">
                <a:solidFill>
                  <a:srgbClr val="FFFFFF"/>
                </a:solidFill>
                <a:latin typeface="+mn-lt"/>
              </a:defRPr>
            </a:lvl1pPr>
          </a:lstStyle>
          <a:p>
            <a:r>
              <a:rPr lang="en-US" dirty="0" smtClean="0"/>
              <a:t>Thank You</a:t>
            </a:r>
            <a:endParaRPr lang="en-US" dirty="0"/>
          </a:p>
        </p:txBody>
      </p:sp>
      <p:pic>
        <p:nvPicPr>
          <p:cNvPr id="5" name="Picture 4" descr="Intel_logo_white.png"/>
          <p:cNvPicPr>
            <a:picLocks noChangeAspect="1"/>
          </p:cNvPicPr>
          <p:nvPr userDrawn="1"/>
        </p:nvPicPr>
        <p:blipFill>
          <a:blip r:embed="rId2" cstate="print"/>
          <a:stretch>
            <a:fillRect/>
          </a:stretch>
        </p:blipFill>
        <p:spPr>
          <a:xfrm>
            <a:off x="7970663" y="301373"/>
            <a:ext cx="869284" cy="573176"/>
          </a:xfrm>
          <a:prstGeom prst="rect">
            <a:avLst/>
          </a:prstGeom>
        </p:spPr>
      </p:pic>
      <p:sp>
        <p:nvSpPr>
          <p:cNvPr id="6"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tx1"/>
                </a:solidFill>
                <a:latin typeface="Neo Sans Intel Light" pitchFamily="34" charset="0"/>
                <a:ea typeface="MS PGothic" pitchFamily="34" charset="-128"/>
                <a:cs typeface="Arial" pitchFamily="34" charset="0"/>
              </a:defRPr>
            </a:lvl1pPr>
          </a:lstStyle>
          <a:p>
            <a:pPr fontAlgn="base">
              <a:spcBef>
                <a:spcPct val="0"/>
              </a:spcBef>
              <a:spcAft>
                <a:spcPct val="0"/>
              </a:spcAft>
              <a:defRPr/>
            </a:pPr>
            <a:fld id="{B44C7BE5-B578-44C2-B697-AD60B2F34A37}" type="slidenum">
              <a:rPr lang="ja-JP" altLang="en-US" smtClean="0">
                <a:solidFill>
                  <a:srgbClr val="FFFFFF"/>
                </a:solidFill>
              </a:rPr>
              <a:pPr fontAlgn="base">
                <a:spcBef>
                  <a:spcPct val="0"/>
                </a:spcBef>
                <a:spcAft>
                  <a:spcPct val="0"/>
                </a:spcAft>
                <a:defRPr/>
              </a:pPr>
              <a:t>‹#›</a:t>
            </a:fld>
            <a:endParaRPr lang="en-US" altLang="ja-JP" dirty="0">
              <a:solidFill>
                <a:srgbClr val="FFFFFF"/>
              </a:solidFill>
            </a:endParaRPr>
          </a:p>
        </p:txBody>
      </p:sp>
      <p:pic>
        <p:nvPicPr>
          <p:cNvPr id="8" name="Picture 13" descr="IT@Intel-LG_wht_RGB"/>
          <p:cNvPicPr>
            <a:picLocks noChangeAspect="1" noChangeArrowheads="1"/>
          </p:cNvPicPr>
          <p:nvPr userDrawn="1"/>
        </p:nvPicPr>
        <p:blipFill>
          <a:blip r:embed="rId3" cstate="print"/>
          <a:srcRect/>
          <a:stretch>
            <a:fillRect/>
          </a:stretch>
        </p:blipFill>
        <p:spPr bwMode="auto">
          <a:xfrm>
            <a:off x="8204203" y="6488113"/>
            <a:ext cx="688975" cy="211137"/>
          </a:xfrm>
          <a:prstGeom prst="rect">
            <a:avLst/>
          </a:prstGeom>
          <a:noFill/>
          <a:ln w="9525">
            <a:noFill/>
            <a:miter lim="800000"/>
            <a:headEnd/>
            <a:tailEnd/>
          </a:ln>
        </p:spPr>
      </p:pic>
    </p:spTree>
    <p:extLst>
      <p:ext uri="{BB962C8B-B14F-4D97-AF65-F5344CB8AC3E}">
        <p14:creationId xmlns:p14="http://schemas.microsoft.com/office/powerpoint/2010/main" val="168505316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spTree>
      <p:nvGrpSpPr>
        <p:cNvPr id="1" name=""/>
        <p:cNvGrpSpPr/>
        <p:nvPr/>
      </p:nvGrpSpPr>
      <p:grpSpPr>
        <a:xfrm>
          <a:off x="0" y="0"/>
          <a:ext cx="0" cy="0"/>
          <a:chOff x="0" y="0"/>
          <a:chExt cx="0" cy="0"/>
        </a:xfrm>
      </p:grpSpPr>
      <p:pic>
        <p:nvPicPr>
          <p:cNvPr id="4" name="Picture 3" descr="intel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spTree>
    <p:extLst>
      <p:ext uri="{BB962C8B-B14F-4D97-AF65-F5344CB8AC3E}">
        <p14:creationId xmlns:p14="http://schemas.microsoft.com/office/powerpoint/2010/main" val="318106287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bg>
      <p:bgPr>
        <a:solidFill>
          <a:schemeClr val="tx1"/>
        </a:solidFill>
        <a:effectLst/>
      </p:bgPr>
    </p:bg>
    <p:spTree>
      <p:nvGrpSpPr>
        <p:cNvPr id="1" name=""/>
        <p:cNvGrpSpPr/>
        <p:nvPr/>
      </p:nvGrpSpPr>
      <p:grpSpPr>
        <a:xfrm>
          <a:off x="0" y="0"/>
          <a:ext cx="0" cy="0"/>
          <a:chOff x="0" y="0"/>
          <a:chExt cx="0" cy="0"/>
        </a:xfrm>
      </p:grpSpPr>
      <p:pic>
        <p:nvPicPr>
          <p:cNvPr id="5" name="Picture 4"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spTree>
    <p:extLst>
      <p:ext uri="{BB962C8B-B14F-4D97-AF65-F5344CB8AC3E}">
        <p14:creationId xmlns:p14="http://schemas.microsoft.com/office/powerpoint/2010/main" val="238407074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122120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dirty="0"/>
          </a:p>
        </p:txBody>
      </p:sp>
    </p:spTree>
    <p:extLst>
      <p:ext uri="{BB962C8B-B14F-4D97-AF65-F5344CB8AC3E}">
        <p14:creationId xmlns:p14="http://schemas.microsoft.com/office/powerpoint/2010/main" val="272425504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93978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dirty="0"/>
          </a:p>
        </p:txBody>
      </p:sp>
      <p:sp>
        <p:nvSpPr>
          <p:cNvPr id="3" name="Content Placeholder 2"/>
          <p:cNvSpPr>
            <a:spLocks noGrp="1"/>
          </p:cNvSpPr>
          <p:nvPr>
            <p:ph sz="half" idx="1"/>
          </p:nvPr>
        </p:nvSpPr>
        <p:spPr>
          <a:xfrm>
            <a:off x="455613" y="1379539"/>
            <a:ext cx="4037012" cy="4537075"/>
          </a:xfrm>
        </p:spPr>
        <p:txBody>
          <a:bodyPr>
            <a:normAutofit/>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379539"/>
            <a:ext cx="4038600" cy="4537075"/>
          </a:xfrm>
        </p:spPr>
        <p:txBody>
          <a:bodyPr>
            <a:normAutofit/>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185669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Option 1">
    <p:spTree>
      <p:nvGrpSpPr>
        <p:cNvPr id="1" name=""/>
        <p:cNvGrpSpPr/>
        <p:nvPr/>
      </p:nvGrpSpPr>
      <p:grpSpPr>
        <a:xfrm>
          <a:off x="0" y="0"/>
          <a:ext cx="0" cy="0"/>
          <a:chOff x="0" y="0"/>
          <a:chExt cx="0" cy="0"/>
        </a:xfrm>
      </p:grpSpPr>
      <p:pic>
        <p:nvPicPr>
          <p:cNvPr id="11" name="Picture 10" descr="Lockup1.png"/>
          <p:cNvPicPr>
            <a:picLocks noChangeAspect="1"/>
          </p:cNvPicPr>
          <p:nvPr userDrawn="1"/>
        </p:nvPicPr>
        <p:blipFill>
          <a:blip r:embed="rId2" cstate="print"/>
          <a:srcRect l="2316"/>
          <a:stretch>
            <a:fillRect/>
          </a:stretch>
        </p:blipFill>
        <p:spPr>
          <a:xfrm>
            <a:off x="0" y="364368"/>
            <a:ext cx="7603268" cy="2086732"/>
          </a:xfrm>
          <a:prstGeom prst="rect">
            <a:avLst/>
          </a:prstGeom>
        </p:spPr>
      </p:pic>
      <p:sp>
        <p:nvSpPr>
          <p:cNvPr id="48131" name="Rectangle 3"/>
          <p:cNvSpPr>
            <a:spLocks noGrp="1" noChangeArrowheads="1"/>
          </p:cNvSpPr>
          <p:nvPr>
            <p:ph type="ctrTitle" hasCustomPrompt="1"/>
          </p:nvPr>
        </p:nvSpPr>
        <p:spPr>
          <a:xfrm>
            <a:off x="358235" y="514033"/>
            <a:ext cx="6784760" cy="955646"/>
          </a:xfrm>
        </p:spPr>
        <p:txBody>
          <a:bodyPr wrap="square" anchor="ctr" anchorCtr="0">
            <a:spAutoFit/>
          </a:bodyPr>
          <a:lstStyle>
            <a:lvl1pPr algn="l">
              <a:lnSpc>
                <a:spcPct val="85000"/>
              </a:lnSpc>
              <a:defRPr sz="3600" b="0" i="0" baseline="0">
                <a:solidFill>
                  <a:schemeClr val="tx1"/>
                </a:solidFill>
                <a:latin typeface="Verdana"/>
                <a:cs typeface="Verdana"/>
              </a:defRPr>
            </a:lvl1pPr>
          </a:lstStyle>
          <a:p>
            <a:r>
              <a:rPr lang="en-US" altLang="ja-JP" dirty="0" smtClean="0"/>
              <a:t>Presentation Title </a:t>
            </a:r>
            <a:br>
              <a:rPr lang="en-US" altLang="ja-JP" dirty="0" smtClean="0"/>
            </a:br>
            <a:r>
              <a:rPr lang="en-US" altLang="ja-JP" dirty="0" smtClean="0"/>
              <a:t>can fit across two lines</a:t>
            </a:r>
            <a:endParaRPr lang="en-US" altLang="ja-JP" dirty="0"/>
          </a:p>
        </p:txBody>
      </p:sp>
      <p:sp>
        <p:nvSpPr>
          <p:cNvPr id="48132" name="Rectangle 4"/>
          <p:cNvSpPr>
            <a:spLocks noGrp="1" noChangeArrowheads="1"/>
          </p:cNvSpPr>
          <p:nvPr>
            <p:ph type="subTitle" idx="1" hasCustomPrompt="1"/>
          </p:nvPr>
        </p:nvSpPr>
        <p:spPr>
          <a:xfrm>
            <a:off x="357695" y="1517450"/>
            <a:ext cx="4466738" cy="449354"/>
          </a:xfrm>
        </p:spPr>
        <p:txBody>
          <a:bodyPr wrap="square">
            <a:spAutoFit/>
          </a:bodyPr>
          <a:lstStyle>
            <a:lvl1pPr marL="0" indent="0" algn="l">
              <a:lnSpc>
                <a:spcPct val="90000"/>
              </a:lnSpc>
              <a:spcBef>
                <a:spcPts val="0"/>
              </a:spcBef>
              <a:spcAft>
                <a:spcPts val="0"/>
              </a:spcAft>
              <a:defRPr sz="1200" baseline="0">
                <a:solidFill>
                  <a:schemeClr val="tx1"/>
                </a:solidFill>
                <a:latin typeface="Verdana"/>
                <a:cs typeface="Verdana"/>
              </a:defRPr>
            </a:lvl1pPr>
          </a:lstStyle>
          <a:p>
            <a:pPr>
              <a:lnSpc>
                <a:spcPct val="80000"/>
              </a:lnSpc>
              <a:spcAft>
                <a:spcPts val="800"/>
              </a:spcAft>
            </a:pPr>
            <a:r>
              <a:rPr lang="en-US" dirty="0" smtClean="0">
                <a:latin typeface="Verdana" charset="0"/>
              </a:rPr>
              <a:t>Presenter Name, Title</a:t>
            </a:r>
            <a:br>
              <a:rPr lang="en-US" dirty="0" smtClean="0">
                <a:latin typeface="Verdana" charset="0"/>
              </a:rPr>
            </a:br>
            <a:r>
              <a:rPr lang="en-US" dirty="0" smtClean="0">
                <a:latin typeface="Verdana" charset="0"/>
              </a:rPr>
              <a:t>Organization</a:t>
            </a:r>
            <a:br>
              <a:rPr lang="en-US" dirty="0" smtClean="0">
                <a:latin typeface="Verdana" charset="0"/>
              </a:rPr>
            </a:br>
            <a:r>
              <a:rPr lang="en-US" dirty="0" smtClean="0">
                <a:latin typeface="Verdana" charset="0"/>
              </a:rPr>
              <a:t>Month, Day 2012</a:t>
            </a:r>
            <a:endParaRPr lang="en-US" dirty="0"/>
          </a:p>
        </p:txBody>
      </p:sp>
      <p:pic>
        <p:nvPicPr>
          <p:cNvPr id="9" name="Picture 8" descr="Intel_logo_white.png"/>
          <p:cNvPicPr>
            <a:picLocks noChangeAspect="1"/>
          </p:cNvPicPr>
          <p:nvPr userDrawn="1"/>
        </p:nvPicPr>
        <p:blipFill>
          <a:blip r:embed="rId3" cstate="print"/>
          <a:stretch>
            <a:fillRect/>
          </a:stretch>
        </p:blipFill>
        <p:spPr>
          <a:xfrm>
            <a:off x="7970663" y="301373"/>
            <a:ext cx="869284" cy="573176"/>
          </a:xfrm>
          <a:prstGeom prst="rect">
            <a:avLst/>
          </a:prstGeom>
        </p:spPr>
      </p:pic>
    </p:spTree>
    <p:extLst>
      <p:ext uri="{BB962C8B-B14F-4D97-AF65-F5344CB8AC3E}">
        <p14:creationId xmlns:p14="http://schemas.microsoft.com/office/powerpoint/2010/main" val="288648127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5353050" y="0"/>
            <a:ext cx="3790950" cy="6858000"/>
          </a:xfrm>
        </p:spPr>
        <p:txBody>
          <a:bodyPr/>
          <a:lstStyle/>
          <a:p>
            <a:endParaRPr lang="en-US" dirty="0"/>
          </a:p>
        </p:txBody>
      </p:sp>
      <p:sp>
        <p:nvSpPr>
          <p:cNvPr id="6" name="Title 5"/>
          <p:cNvSpPr>
            <a:spLocks noGrp="1"/>
          </p:cNvSpPr>
          <p:nvPr>
            <p:ph type="title" hasCustomPrompt="1"/>
          </p:nvPr>
        </p:nvSpPr>
        <p:spPr>
          <a:xfrm>
            <a:off x="457200" y="2514600"/>
            <a:ext cx="4626864" cy="1362456"/>
          </a:xfrm>
        </p:spPr>
        <p:txBody>
          <a:bodyPr/>
          <a:lstStyle>
            <a:lvl1pPr>
              <a:defRPr sz="3600" b="0"/>
            </a:lvl1pPr>
          </a:lstStyle>
          <a:p>
            <a:r>
              <a:rPr lang="en-US" dirty="0" smtClean="0"/>
              <a:t>Section Divider</a:t>
            </a:r>
            <a:endParaRPr lang="en-US" dirty="0"/>
          </a:p>
        </p:txBody>
      </p:sp>
      <p:pic>
        <p:nvPicPr>
          <p:cNvPr id="5" name="Picture 13" descr="IT@Intel-LG_wht_RGB"/>
          <p:cNvPicPr>
            <a:picLocks noChangeAspect="1" noChangeArrowheads="1"/>
          </p:cNvPicPr>
          <p:nvPr userDrawn="1"/>
        </p:nvPicPr>
        <p:blipFill>
          <a:blip r:embed="rId2" cstate="print"/>
          <a:srcRect/>
          <a:stretch>
            <a:fillRect/>
          </a:stretch>
        </p:blipFill>
        <p:spPr bwMode="auto">
          <a:xfrm>
            <a:off x="307971" y="6461653"/>
            <a:ext cx="688975" cy="211137"/>
          </a:xfrm>
          <a:prstGeom prst="rect">
            <a:avLst/>
          </a:prstGeom>
          <a:noFill/>
          <a:ln w="9525">
            <a:noFill/>
            <a:miter lim="800000"/>
            <a:headEnd/>
            <a:tailEnd/>
          </a:ln>
        </p:spPr>
      </p:pic>
    </p:spTree>
    <p:extLst>
      <p:ext uri="{BB962C8B-B14F-4D97-AF65-F5344CB8AC3E}">
        <p14:creationId xmlns:p14="http://schemas.microsoft.com/office/powerpoint/2010/main" val="366584029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Divider-option 2">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4800601"/>
            <a:ext cx="8229600" cy="1362075"/>
          </a:xfrm>
        </p:spPr>
        <p:txBody>
          <a:bodyPr anchor="ctr" anchorCtr="0"/>
          <a:lstStyle>
            <a:lvl1pPr algn="l">
              <a:lnSpc>
                <a:spcPct val="100000"/>
              </a:lnSpc>
              <a:defRPr sz="3600" b="0" cap="none" baseline="0">
                <a:solidFill>
                  <a:srgbClr val="FFFFFF"/>
                </a:solidFill>
                <a:latin typeface="Verdana"/>
                <a:cs typeface="Verdana"/>
              </a:defRPr>
            </a:lvl1pPr>
          </a:lstStyle>
          <a:p>
            <a:r>
              <a:rPr lang="en-US" dirty="0" smtClean="0"/>
              <a:t>Sub-Section Divider</a:t>
            </a:r>
            <a:endParaRPr lang="en-US" dirty="0"/>
          </a:p>
        </p:txBody>
      </p:sp>
      <p:pic>
        <p:nvPicPr>
          <p:cNvPr id="5" name="Picture 2" descr="Intel_white"/>
          <p:cNvPicPr>
            <a:picLocks noChangeAspect="1" noChangeArrowheads="1"/>
          </p:cNvPicPr>
          <p:nvPr userDrawn="1"/>
        </p:nvPicPr>
        <p:blipFill>
          <a:blip r:embed="rId2" cstate="print"/>
          <a:srcRect/>
          <a:stretch>
            <a:fillRect/>
          </a:stretch>
        </p:blipFill>
        <p:spPr bwMode="black">
          <a:xfrm>
            <a:off x="8361363" y="6400800"/>
            <a:ext cx="573087" cy="382588"/>
          </a:xfrm>
          <a:prstGeom prst="rect">
            <a:avLst/>
          </a:prstGeom>
          <a:noFill/>
          <a:ln w="9525">
            <a:noFill/>
            <a:miter lim="800000"/>
            <a:headEnd/>
            <a:tailEnd/>
          </a:ln>
        </p:spPr>
      </p:pic>
      <p:pic>
        <p:nvPicPr>
          <p:cNvPr id="6" name="Picture 13" descr="IT@Intel-LG_wht_RGB"/>
          <p:cNvPicPr>
            <a:picLocks noChangeAspect="1" noChangeArrowheads="1"/>
          </p:cNvPicPr>
          <p:nvPr userDrawn="1"/>
        </p:nvPicPr>
        <p:blipFill>
          <a:blip r:embed="rId3" cstate="print"/>
          <a:srcRect/>
          <a:stretch>
            <a:fillRect/>
          </a:stretch>
        </p:blipFill>
        <p:spPr bwMode="auto">
          <a:xfrm>
            <a:off x="7404103" y="6488113"/>
            <a:ext cx="688975" cy="211137"/>
          </a:xfrm>
          <a:prstGeom prst="rect">
            <a:avLst/>
          </a:prstGeom>
          <a:noFill/>
          <a:ln w="9525">
            <a:noFill/>
            <a:miter lim="800000"/>
            <a:headEnd/>
            <a:tailEnd/>
          </a:ln>
        </p:spPr>
      </p:pic>
    </p:spTree>
    <p:extLst>
      <p:ext uri="{BB962C8B-B14F-4D97-AF65-F5344CB8AC3E}">
        <p14:creationId xmlns:p14="http://schemas.microsoft.com/office/powerpoint/2010/main" val="421766099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167" y="192024"/>
            <a:ext cx="8714232" cy="889000"/>
          </a:xfrm>
        </p:spPr>
        <p:txBody>
          <a:bodyPr/>
          <a:lstStyle>
            <a:lvl1pPr>
              <a:defRPr>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201168" y="1161288"/>
            <a:ext cx="8714232" cy="5137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1" hasCustomPrompt="1"/>
          </p:nvPr>
        </p:nvSpPr>
        <p:spPr>
          <a:xfrm>
            <a:off x="201168" y="6304870"/>
            <a:ext cx="6958012" cy="263525"/>
          </a:xfrm>
        </p:spPr>
        <p:txBody>
          <a:bodyPr anchor="b"/>
          <a:lstStyle>
            <a:lvl1pPr>
              <a:lnSpc>
                <a:spcPct val="90000"/>
              </a:lnSpc>
              <a:spcBef>
                <a:spcPts val="200"/>
              </a:spcBef>
              <a:defRPr sz="1000">
                <a:latin typeface="Arial Narrow"/>
                <a:cs typeface="Arial Narrow"/>
              </a:defRPr>
            </a:lvl1pPr>
          </a:lstStyle>
          <a:p>
            <a:pPr lvl="0"/>
            <a:r>
              <a:rPr lang="en-US" dirty="0" smtClean="0"/>
              <a:t>Click to add footnotes</a:t>
            </a:r>
            <a:endParaRPr lang="en-US" dirty="0"/>
          </a:p>
        </p:txBody>
      </p:sp>
    </p:spTree>
    <p:extLst>
      <p:ext uri="{BB962C8B-B14F-4D97-AF65-F5344CB8AC3E}">
        <p14:creationId xmlns:p14="http://schemas.microsoft.com/office/powerpoint/2010/main" val="257558586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563" y="191861"/>
            <a:ext cx="8714232" cy="889000"/>
          </a:xfrm>
        </p:spPr>
        <p:txBody>
          <a:bodyPr/>
          <a:lstStyle>
            <a:lvl1pPr>
              <a:defRPr>
                <a:solidFill>
                  <a:schemeClr val="tx1"/>
                </a:solidFill>
              </a:defRPr>
            </a:lvl1pPr>
          </a:lstStyle>
          <a:p>
            <a:r>
              <a:rPr lang="en-US" dirty="0" smtClean="0"/>
              <a:t>Click to edit Master title style</a:t>
            </a:r>
            <a:endParaRPr lang="en-US" dirty="0"/>
          </a:p>
        </p:txBody>
      </p:sp>
      <p:sp>
        <p:nvSpPr>
          <p:cNvPr id="4" name="Content Placeholder 5"/>
          <p:cNvSpPr>
            <a:spLocks noGrp="1"/>
          </p:cNvSpPr>
          <p:nvPr>
            <p:ph sz="quarter" idx="10"/>
          </p:nvPr>
        </p:nvSpPr>
        <p:spPr>
          <a:xfrm>
            <a:off x="201168" y="1161289"/>
            <a:ext cx="8714232" cy="5137912"/>
          </a:xfrm>
        </p:spPr>
        <p:txBody>
          <a:bodyPr/>
          <a:lstStyle>
            <a:lvl1pPr>
              <a:defRPr b="1">
                <a:solidFill>
                  <a:schemeClr val="accent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1" hasCustomPrompt="1"/>
          </p:nvPr>
        </p:nvSpPr>
        <p:spPr>
          <a:xfrm>
            <a:off x="201168" y="6304870"/>
            <a:ext cx="6958012" cy="263525"/>
          </a:xfrm>
        </p:spPr>
        <p:txBody>
          <a:bodyPr anchor="b"/>
          <a:lstStyle>
            <a:lvl1pPr>
              <a:lnSpc>
                <a:spcPct val="90000"/>
              </a:lnSpc>
              <a:spcBef>
                <a:spcPts val="200"/>
              </a:spcBef>
              <a:defRPr sz="1000">
                <a:latin typeface="Arial Narrow"/>
                <a:cs typeface="Arial Narrow"/>
              </a:defRPr>
            </a:lvl1pPr>
          </a:lstStyle>
          <a:p>
            <a:pPr lvl="0"/>
            <a:r>
              <a:rPr lang="en-US" dirty="0" smtClean="0"/>
              <a:t>Click to add footnotes</a:t>
            </a:r>
            <a:endParaRPr lang="en-US" dirty="0"/>
          </a:p>
        </p:txBody>
      </p:sp>
    </p:spTree>
    <p:extLst>
      <p:ext uri="{BB962C8B-B14F-4D97-AF65-F5344CB8AC3E}">
        <p14:creationId xmlns:p14="http://schemas.microsoft.com/office/powerpoint/2010/main" val="362561279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1563" y="191861"/>
            <a:ext cx="8714232" cy="889000"/>
          </a:xfrm>
        </p:spPr>
        <p:txBody>
          <a:bodyPr/>
          <a:lstStyle>
            <a:lvl1pPr>
              <a:defRPr>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201168" y="1161288"/>
            <a:ext cx="4318000" cy="5137912"/>
          </a:xfrm>
        </p:spPr>
        <p:txBody>
          <a:bodyPr/>
          <a:lstStyle>
            <a:lvl1pPr>
              <a:defRPr b="1">
                <a:solidFill>
                  <a:srgbClr val="FFDA00"/>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1"/>
          </p:nvPr>
        </p:nvSpPr>
        <p:spPr>
          <a:xfrm>
            <a:off x="4661749" y="1161288"/>
            <a:ext cx="4254046" cy="5139702"/>
          </a:xfrm>
        </p:spPr>
        <p:txBody>
          <a:bodyPr/>
          <a:lstStyle>
            <a:lvl1pPr>
              <a:defRPr b="1">
                <a:solidFill>
                  <a:srgbClr val="FFDA00"/>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6"/>
          <p:cNvSpPr>
            <a:spLocks noGrp="1"/>
          </p:cNvSpPr>
          <p:nvPr>
            <p:ph sz="quarter" idx="12" hasCustomPrompt="1"/>
          </p:nvPr>
        </p:nvSpPr>
        <p:spPr>
          <a:xfrm>
            <a:off x="201168" y="6304870"/>
            <a:ext cx="6958012" cy="263525"/>
          </a:xfrm>
        </p:spPr>
        <p:txBody>
          <a:bodyPr anchor="b"/>
          <a:lstStyle>
            <a:lvl1pPr>
              <a:lnSpc>
                <a:spcPct val="90000"/>
              </a:lnSpc>
              <a:spcBef>
                <a:spcPts val="200"/>
              </a:spcBef>
              <a:defRPr sz="1000">
                <a:latin typeface="Arial Narrow"/>
                <a:cs typeface="Arial Narrow"/>
              </a:defRPr>
            </a:lvl1pPr>
          </a:lstStyle>
          <a:p>
            <a:pPr lvl="0"/>
            <a:r>
              <a:rPr lang="en-US" dirty="0" smtClean="0"/>
              <a:t>Click to add footnotes</a:t>
            </a:r>
            <a:endParaRPr lang="en-US" dirty="0"/>
          </a:p>
        </p:txBody>
      </p:sp>
    </p:spTree>
    <p:extLst>
      <p:ext uri="{BB962C8B-B14F-4D97-AF65-F5344CB8AC3E}">
        <p14:creationId xmlns:p14="http://schemas.microsoft.com/office/powerpoint/2010/main" val="41421460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6"/>
          <p:cNvSpPr>
            <a:spLocks noGrp="1"/>
          </p:cNvSpPr>
          <p:nvPr>
            <p:ph sz="quarter" idx="11" hasCustomPrompt="1"/>
          </p:nvPr>
        </p:nvSpPr>
        <p:spPr>
          <a:xfrm>
            <a:off x="201168" y="6304870"/>
            <a:ext cx="6958012" cy="263525"/>
          </a:xfrm>
        </p:spPr>
        <p:txBody>
          <a:bodyPr anchor="b"/>
          <a:lstStyle>
            <a:lvl1pPr>
              <a:lnSpc>
                <a:spcPct val="90000"/>
              </a:lnSpc>
              <a:spcBef>
                <a:spcPts val="200"/>
              </a:spcBef>
              <a:defRPr sz="1000">
                <a:latin typeface="Arial Narrow"/>
                <a:cs typeface="Arial Narrow"/>
              </a:defRPr>
            </a:lvl1pPr>
          </a:lstStyle>
          <a:p>
            <a:pPr lvl="0"/>
            <a:r>
              <a:rPr lang="en-US" dirty="0" smtClean="0"/>
              <a:t>Click to add footnotes</a:t>
            </a:r>
            <a:endParaRPr lang="en-US" dirty="0"/>
          </a:p>
        </p:txBody>
      </p:sp>
    </p:spTree>
    <p:extLst>
      <p:ext uri="{BB962C8B-B14F-4D97-AF65-F5344CB8AC3E}">
        <p14:creationId xmlns:p14="http://schemas.microsoft.com/office/powerpoint/2010/main" val="31156709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6"/>
          <p:cNvSpPr>
            <a:spLocks noGrp="1"/>
          </p:cNvSpPr>
          <p:nvPr>
            <p:ph sz="quarter" idx="11" hasCustomPrompt="1"/>
          </p:nvPr>
        </p:nvSpPr>
        <p:spPr>
          <a:xfrm>
            <a:off x="201168" y="6304870"/>
            <a:ext cx="6958012" cy="263525"/>
          </a:xfrm>
        </p:spPr>
        <p:txBody>
          <a:bodyPr anchor="b"/>
          <a:lstStyle>
            <a:lvl1pPr>
              <a:lnSpc>
                <a:spcPct val="90000"/>
              </a:lnSpc>
              <a:spcBef>
                <a:spcPts val="200"/>
              </a:spcBef>
              <a:defRPr sz="1000">
                <a:latin typeface="Arial Narrow"/>
                <a:cs typeface="Arial Narrow"/>
              </a:defRPr>
            </a:lvl1pPr>
          </a:lstStyle>
          <a:p>
            <a:pPr lvl="0"/>
            <a:r>
              <a:rPr lang="en-US" dirty="0" smtClean="0"/>
              <a:t>Click to add footnotes</a:t>
            </a:r>
            <a:endParaRPr lang="en-US" dirty="0"/>
          </a:p>
        </p:txBody>
      </p:sp>
    </p:spTree>
    <p:extLst>
      <p:ext uri="{BB962C8B-B14F-4D97-AF65-F5344CB8AC3E}">
        <p14:creationId xmlns:p14="http://schemas.microsoft.com/office/powerpoint/2010/main" val="44566316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000">
              <a:schemeClr val="accent1"/>
            </a:gs>
            <a:gs pos="95000">
              <a:schemeClr val="accent1">
                <a:lumMod val="75000"/>
              </a:schemeClr>
            </a:gs>
          </a:gsLst>
          <a:lin ang="132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563" y="191861"/>
            <a:ext cx="8714232" cy="889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ja-JP" dirty="0" smtClean="0"/>
              <a:t>Click to edit Master title style</a:t>
            </a:r>
          </a:p>
        </p:txBody>
      </p:sp>
      <p:sp>
        <p:nvSpPr>
          <p:cNvPr id="1027" name="Rectangle 3"/>
          <p:cNvSpPr>
            <a:spLocks noGrp="1" noChangeArrowheads="1"/>
          </p:cNvSpPr>
          <p:nvPr>
            <p:ph type="body" idx="1"/>
          </p:nvPr>
        </p:nvSpPr>
        <p:spPr bwMode="auto">
          <a:xfrm>
            <a:off x="203200" y="1161825"/>
            <a:ext cx="8732838" cy="51972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pic>
        <p:nvPicPr>
          <p:cNvPr id="8" name="Picture 2" descr="Intel_white"/>
          <p:cNvPicPr>
            <a:picLocks noChangeAspect="1" noChangeArrowheads="1"/>
          </p:cNvPicPr>
          <p:nvPr userDrawn="1"/>
        </p:nvPicPr>
        <p:blipFill>
          <a:blip r:embed="rId18" cstate="print"/>
          <a:srcRect/>
          <a:stretch>
            <a:fillRect/>
          </a:stretch>
        </p:blipFill>
        <p:spPr bwMode="black">
          <a:xfrm>
            <a:off x="8361363" y="6400800"/>
            <a:ext cx="573087" cy="382588"/>
          </a:xfrm>
          <a:prstGeom prst="rect">
            <a:avLst/>
          </a:prstGeom>
          <a:noFill/>
          <a:ln w="9525">
            <a:noFill/>
            <a:miter lim="800000"/>
            <a:headEnd/>
            <a:tailEnd/>
          </a:ln>
        </p:spPr>
      </p:pic>
      <p:pic>
        <p:nvPicPr>
          <p:cNvPr id="9" name="Picture 13" descr="IT@Intel-LG_wht_RGB"/>
          <p:cNvPicPr>
            <a:picLocks noChangeAspect="1" noChangeArrowheads="1"/>
          </p:cNvPicPr>
          <p:nvPr userDrawn="1"/>
        </p:nvPicPr>
        <p:blipFill>
          <a:blip r:embed="rId19" cstate="print"/>
          <a:srcRect/>
          <a:stretch>
            <a:fillRect/>
          </a:stretch>
        </p:blipFill>
        <p:spPr bwMode="auto">
          <a:xfrm>
            <a:off x="7404103" y="6488113"/>
            <a:ext cx="688975" cy="211137"/>
          </a:xfrm>
          <a:prstGeom prst="rect">
            <a:avLst/>
          </a:prstGeom>
          <a:noFill/>
          <a:ln w="9525">
            <a:noFill/>
            <a:miter lim="800000"/>
            <a:headEnd/>
            <a:tailEnd/>
          </a:ln>
        </p:spPr>
      </p:pic>
      <p:sp>
        <p:nvSpPr>
          <p:cNvPr id="10" name="TextBox 9"/>
          <p:cNvSpPr txBox="1"/>
          <p:nvPr userDrawn="1"/>
        </p:nvSpPr>
        <p:spPr>
          <a:xfrm>
            <a:off x="458788" y="6611938"/>
            <a:ext cx="6761162" cy="138112"/>
          </a:xfrm>
          <a:prstGeom prst="rect">
            <a:avLst/>
          </a:prstGeom>
          <a:noFill/>
        </p:spPr>
        <p:txBody>
          <a:bodyPr lIns="0" tIns="0" rIns="0" bIns="0" anchor="b">
            <a:prstTxWarp prst="textNoShape">
              <a:avLst/>
            </a:prstTxWarp>
            <a:spAutoFit/>
          </a:bodyPr>
          <a:lstStyle/>
          <a:p>
            <a:pPr fontAlgn="base">
              <a:spcBef>
                <a:spcPct val="0"/>
              </a:spcBef>
              <a:spcAft>
                <a:spcPct val="0"/>
              </a:spcAft>
              <a:defRPr/>
            </a:pPr>
            <a:r>
              <a:rPr lang="en-US" sz="900" dirty="0">
                <a:solidFill>
                  <a:srgbClr val="FFFFFF"/>
                </a:solidFill>
                <a:latin typeface="Arial Narrow" charset="0"/>
                <a:ea typeface="MS PGothic" pitchFamily="34" charset="-128"/>
                <a:cs typeface="MS PGothic" pitchFamily="34" charset="-128"/>
              </a:rPr>
              <a:t>Copyright © 2012, Intel Corporation. All rights reserved.</a:t>
            </a:r>
          </a:p>
        </p:txBody>
      </p:sp>
      <p:sp>
        <p:nvSpPr>
          <p:cNvPr id="11" name="Text Box 33"/>
          <p:cNvSpPr txBox="1">
            <a:spLocks noChangeArrowheads="1"/>
          </p:cNvSpPr>
          <p:nvPr userDrawn="1"/>
        </p:nvSpPr>
        <p:spPr bwMode="auto">
          <a:xfrm>
            <a:off x="203200" y="6611938"/>
            <a:ext cx="377825" cy="138112"/>
          </a:xfrm>
          <a:prstGeom prst="rect">
            <a:avLst/>
          </a:prstGeom>
          <a:noFill/>
          <a:ln w="12700" algn="ctr">
            <a:noFill/>
            <a:miter lim="800000"/>
            <a:headEnd/>
            <a:tailEnd/>
          </a:ln>
          <a:effectLst/>
        </p:spPr>
        <p:txBody>
          <a:bodyPr lIns="0" tIns="0" rIns="0" bIns="0">
            <a:prstTxWarp prst="textNoShape">
              <a:avLst/>
            </a:prstTxWarp>
            <a:spAutoFit/>
          </a:bodyPr>
          <a:lstStyle/>
          <a:p>
            <a:pPr fontAlgn="base">
              <a:spcBef>
                <a:spcPct val="0"/>
              </a:spcBef>
              <a:spcAft>
                <a:spcPct val="0"/>
              </a:spcAft>
              <a:defRPr/>
            </a:pPr>
            <a:fld id="{7D2A9CFC-5553-6944-AC30-8A281C7C59B1}" type="slidenum">
              <a:rPr lang="en-US" sz="900">
                <a:solidFill>
                  <a:srgbClr val="FFFFFF"/>
                </a:solidFill>
                <a:latin typeface="Arial Narrow" charset="0"/>
                <a:ea typeface="Arial Narrow" charset="0"/>
                <a:cs typeface="Arial Narrow" charset="0"/>
              </a:rPr>
              <a:pPr fontAlgn="base">
                <a:spcBef>
                  <a:spcPct val="0"/>
                </a:spcBef>
                <a:spcAft>
                  <a:spcPct val="0"/>
                </a:spcAft>
                <a:defRPr/>
              </a:pPr>
              <a:t>‹#›</a:t>
            </a:fld>
            <a:endParaRPr lang="en-US" sz="900" dirty="0">
              <a:solidFill>
                <a:srgbClr val="FFFFFF"/>
              </a:solidFill>
              <a:latin typeface="Arial Narrow" charset="0"/>
              <a:ea typeface="Arial Narrow" charset="0"/>
              <a:cs typeface="Arial Narrow" charset="0"/>
            </a:endParaRPr>
          </a:p>
        </p:txBody>
      </p:sp>
    </p:spTree>
    <p:extLst>
      <p:ext uri="{BB962C8B-B14F-4D97-AF65-F5344CB8AC3E}">
        <p14:creationId xmlns:p14="http://schemas.microsoft.com/office/powerpoint/2010/main" val="3757672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2800" b="1" i="0">
          <a:solidFill>
            <a:schemeClr val="tx1"/>
          </a:solidFill>
          <a:latin typeface="Verdana"/>
          <a:ea typeface="+mj-ea"/>
          <a:cs typeface="Verdana"/>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000">
          <a:solidFill>
            <a:schemeClr val="tx1"/>
          </a:solidFill>
          <a:latin typeface="Verdana"/>
          <a:ea typeface="+mn-ea"/>
          <a:cs typeface="Verdana"/>
        </a:defRPr>
      </a:lvl1pPr>
      <a:lvl2pPr marL="185738" indent="-184150" algn="l" rtl="0" eaLnBrk="1" fontAlgn="base" hangingPunct="1">
        <a:spcBef>
          <a:spcPct val="40000"/>
        </a:spcBef>
        <a:spcAft>
          <a:spcPct val="0"/>
        </a:spcAft>
        <a:buClr>
          <a:schemeClr val="tx1"/>
        </a:buClr>
        <a:buFont typeface="Times" pitchFamily="18" charset="0"/>
        <a:buChar char="•"/>
        <a:defRPr sz="2000">
          <a:solidFill>
            <a:schemeClr val="tx1"/>
          </a:solidFill>
          <a:latin typeface="Verdana"/>
          <a:cs typeface="Verdana"/>
        </a:defRPr>
      </a:lvl2pPr>
      <a:lvl3pPr marL="414338" indent="-227013" algn="l" rtl="0" eaLnBrk="1" fontAlgn="base" hangingPunct="1">
        <a:spcBef>
          <a:spcPct val="20000"/>
        </a:spcBef>
        <a:spcAft>
          <a:spcPct val="0"/>
        </a:spcAft>
        <a:buClr>
          <a:schemeClr val="bg2"/>
        </a:buClr>
        <a:buFont typeface="Neo Sans Intel" pitchFamily="34" charset="0"/>
        <a:buChar char="–"/>
        <a:defRPr sz="1800">
          <a:solidFill>
            <a:schemeClr val="tx1"/>
          </a:solidFill>
          <a:latin typeface="Verdana"/>
          <a:cs typeface="Verdana"/>
        </a:defRPr>
      </a:lvl3pPr>
      <a:lvl4pPr marL="568325" indent="-152400" algn="l" rtl="0" eaLnBrk="1" fontAlgn="base" hangingPunct="1">
        <a:spcBef>
          <a:spcPct val="20000"/>
        </a:spcBef>
        <a:spcAft>
          <a:spcPct val="0"/>
        </a:spcAft>
        <a:buClr>
          <a:schemeClr val="bg2"/>
        </a:buClr>
        <a:buFont typeface="Neo Sans Intel" pitchFamily="34" charset="0"/>
        <a:buChar char="–"/>
        <a:defRPr sz="1600" b="0" i="0">
          <a:solidFill>
            <a:schemeClr val="tx1"/>
          </a:solidFill>
          <a:latin typeface="Verdana"/>
          <a:cs typeface="Verdana"/>
        </a:defRPr>
      </a:lvl4pPr>
      <a:lvl5pPr marL="762000" indent="-192088" algn="l" rtl="0" eaLnBrk="1" fontAlgn="base" hangingPunct="1">
        <a:spcBef>
          <a:spcPct val="20000"/>
        </a:spcBef>
        <a:spcAft>
          <a:spcPct val="0"/>
        </a:spcAft>
        <a:buClr>
          <a:schemeClr val="bg2"/>
        </a:buClr>
        <a:buChar char="–"/>
        <a:defRPr sz="1600">
          <a:solidFill>
            <a:schemeClr val="tx1"/>
          </a:solidFill>
          <a:latin typeface="Verdana"/>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www.intel.com/content/www/us/en/mobile-computing/intel-it-mobile-computing-enabling-global-collaboration-paper.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04800" y="4953000"/>
            <a:ext cx="7004262" cy="732508"/>
          </a:xfrm>
        </p:spPr>
        <p:txBody>
          <a:bodyPr/>
          <a:lstStyle/>
          <a:p>
            <a:r>
              <a:rPr lang="en-US" sz="2800" dirty="0" smtClean="0"/>
              <a:t>A </a:t>
            </a:r>
            <a:r>
              <a:rPr lang="en-US" sz="2800" dirty="0"/>
              <a:t>M</a:t>
            </a:r>
            <a:r>
              <a:rPr lang="en-US" sz="2800" dirty="0" smtClean="0"/>
              <a:t>ove Toward Agile APM:</a:t>
            </a:r>
            <a:br>
              <a:rPr lang="en-US" sz="2800" dirty="0" smtClean="0"/>
            </a:br>
            <a:r>
              <a:rPr lang="en-US" sz="2800" dirty="0" smtClean="0"/>
              <a:t>Application Performance Management</a:t>
            </a:r>
            <a:endParaRPr lang="en-US" sz="2800" dirty="0"/>
          </a:p>
        </p:txBody>
      </p:sp>
      <p:sp>
        <p:nvSpPr>
          <p:cNvPr id="6" name="Subtitle 5"/>
          <p:cNvSpPr>
            <a:spLocks noGrp="1"/>
          </p:cNvSpPr>
          <p:nvPr>
            <p:ph type="subTitle" idx="1"/>
          </p:nvPr>
        </p:nvSpPr>
        <p:spPr>
          <a:xfrm>
            <a:off x="357695" y="5788278"/>
            <a:ext cx="4466738" cy="720197"/>
          </a:xfrm>
        </p:spPr>
        <p:txBody>
          <a:bodyPr/>
          <a:lstStyle/>
          <a:p>
            <a:r>
              <a:rPr lang="en-US" sz="2000" dirty="0" smtClean="0"/>
              <a:t>Frank Ober, Performance Engineer</a:t>
            </a:r>
          </a:p>
          <a:p>
            <a:r>
              <a:rPr lang="en-US" sz="2000" dirty="0" smtClean="0"/>
              <a:t>June 2012</a:t>
            </a:r>
          </a:p>
          <a:p>
            <a:endParaRPr lang="en-US" dirty="0"/>
          </a:p>
        </p:txBody>
      </p:sp>
      <p:pic>
        <p:nvPicPr>
          <p:cNvPr id="5" name="Picture 4" descr="intel_rgb_300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Tree>
    <p:extLst>
      <p:ext uri="{BB962C8B-B14F-4D97-AF65-F5344CB8AC3E}">
        <p14:creationId xmlns:p14="http://schemas.microsoft.com/office/powerpoint/2010/main" val="284805747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0021"/>
            <a:ext cx="9144000" cy="889000"/>
          </a:xfrm>
        </p:spPr>
        <p:txBody>
          <a:bodyPr/>
          <a:lstStyle/>
          <a:p>
            <a:pPr algn="ctr"/>
            <a:r>
              <a:rPr lang="en-US" dirty="0" smtClean="0"/>
              <a:t>Architectural Maps</a:t>
            </a:r>
            <a:endParaRPr lang="en-US" dirty="0"/>
          </a:p>
        </p:txBody>
      </p:sp>
      <p:sp>
        <p:nvSpPr>
          <p:cNvPr id="5" name="Rounded Rectangle 4"/>
          <p:cNvSpPr/>
          <p:nvPr/>
        </p:nvSpPr>
        <p:spPr bwMode="auto">
          <a:xfrm>
            <a:off x="1295400" y="2552700"/>
            <a:ext cx="1447800" cy="838200"/>
          </a:xfrm>
          <a:prstGeom prst="roundRect">
            <a:avLst/>
          </a:prstGeom>
          <a:solidFill>
            <a:srgbClr val="D828C3"/>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solidFill>
                  <a:srgbClr val="FFFFFF"/>
                </a:solidFill>
                <a:latin typeface="Neo Sans Intel" pitchFamily="34" charset="0"/>
              </a:rPr>
              <a:t>Automation</a:t>
            </a:r>
          </a:p>
        </p:txBody>
      </p:sp>
      <p:cxnSp>
        <p:nvCxnSpPr>
          <p:cNvPr id="7" name="Straight Connector 6"/>
          <p:cNvCxnSpPr>
            <a:stCxn id="8" idx="3"/>
            <a:endCxn id="14" idx="1"/>
          </p:cNvCxnSpPr>
          <p:nvPr/>
        </p:nvCxnSpPr>
        <p:spPr bwMode="auto">
          <a:xfrm flipV="1">
            <a:off x="4632960" y="2286000"/>
            <a:ext cx="1234440" cy="685800"/>
          </a:xfrm>
          <a:prstGeom prst="line">
            <a:avLst/>
          </a:prstGeom>
          <a:solidFill>
            <a:schemeClr val="bg1"/>
          </a:solidFill>
          <a:ln w="38100" cap="flat" cmpd="sng" algn="ctr">
            <a:solidFill>
              <a:schemeClr val="tx1"/>
            </a:solidFill>
            <a:prstDash val="solid"/>
            <a:round/>
            <a:headEnd type="none" w="sm" len="sm"/>
            <a:tailEnd type="none" w="sm" len="sm"/>
          </a:ln>
          <a:effectLst/>
        </p:spPr>
      </p:cxnSp>
      <p:sp>
        <p:nvSpPr>
          <p:cNvPr id="8" name="Rounded Rectangle 7"/>
          <p:cNvSpPr/>
          <p:nvPr/>
        </p:nvSpPr>
        <p:spPr bwMode="auto">
          <a:xfrm>
            <a:off x="3185160" y="2552700"/>
            <a:ext cx="1447800" cy="838200"/>
          </a:xfrm>
          <a:prstGeom prst="roundRect">
            <a:avLst/>
          </a:prstGeom>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solidFill>
                  <a:srgbClr val="FFFFFF"/>
                </a:solidFill>
                <a:latin typeface="Neo Sans Intel" pitchFamily="34" charset="0"/>
              </a:rPr>
              <a:t>App</a:t>
            </a:r>
          </a:p>
          <a:p>
            <a:pPr algn="ctr" eaLnBrk="0" fontAlgn="base" hangingPunct="0">
              <a:spcBef>
                <a:spcPct val="0"/>
              </a:spcBef>
              <a:spcAft>
                <a:spcPct val="0"/>
              </a:spcAft>
            </a:pPr>
            <a:r>
              <a:rPr lang="en-US" sz="2000" b="1" dirty="0">
                <a:solidFill>
                  <a:srgbClr val="FFFFFF"/>
                </a:solidFill>
                <a:latin typeface="Neo Sans Intel" pitchFamily="34" charset="0"/>
              </a:rPr>
              <a:t>Server</a:t>
            </a:r>
          </a:p>
        </p:txBody>
      </p:sp>
      <p:sp>
        <p:nvSpPr>
          <p:cNvPr id="11" name="Rounded Rectangle 10"/>
          <p:cNvSpPr/>
          <p:nvPr/>
        </p:nvSpPr>
        <p:spPr bwMode="auto">
          <a:xfrm>
            <a:off x="5867400" y="4953000"/>
            <a:ext cx="1447800" cy="838200"/>
          </a:xfrm>
          <a:prstGeom prst="roundRect">
            <a:avLst/>
          </a:prstGeom>
          <a:solidFill>
            <a:srgbClr val="F37021"/>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solidFill>
                  <a:srgbClr val="FFFFFF"/>
                </a:solidFill>
                <a:latin typeface="Neo Sans Intel" pitchFamily="34" charset="0"/>
              </a:rPr>
              <a:t>WS5</a:t>
            </a:r>
          </a:p>
        </p:txBody>
      </p:sp>
      <p:sp>
        <p:nvSpPr>
          <p:cNvPr id="12" name="Rounded Rectangle 11"/>
          <p:cNvSpPr/>
          <p:nvPr/>
        </p:nvSpPr>
        <p:spPr bwMode="auto">
          <a:xfrm>
            <a:off x="5867400" y="3886200"/>
            <a:ext cx="1447800" cy="838200"/>
          </a:xfrm>
          <a:prstGeom prst="roundRect">
            <a:avLst/>
          </a:prstGeom>
          <a:solidFill>
            <a:srgbClr val="FFC000"/>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solidFill>
                  <a:srgbClr val="FFFFFF"/>
                </a:solidFill>
                <a:latin typeface="Neo Sans Intel" pitchFamily="34" charset="0"/>
              </a:rPr>
              <a:t>WS4</a:t>
            </a:r>
          </a:p>
        </p:txBody>
      </p:sp>
      <p:sp>
        <p:nvSpPr>
          <p:cNvPr id="13" name="Rounded Rectangle 12"/>
          <p:cNvSpPr/>
          <p:nvPr/>
        </p:nvSpPr>
        <p:spPr bwMode="auto">
          <a:xfrm>
            <a:off x="5867400" y="2839528"/>
            <a:ext cx="1447800" cy="838200"/>
          </a:xfrm>
          <a:prstGeom prst="roundRect">
            <a:avLst/>
          </a:prstGeom>
          <a:solidFill>
            <a:srgbClr val="7030A0"/>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solidFill>
                  <a:srgbClr val="FFFFFF"/>
                </a:solidFill>
                <a:latin typeface="Neo Sans Intel" pitchFamily="34" charset="0"/>
              </a:rPr>
              <a:t>WS3</a:t>
            </a:r>
          </a:p>
        </p:txBody>
      </p:sp>
      <p:sp>
        <p:nvSpPr>
          <p:cNvPr id="14" name="Rounded Rectangle 13"/>
          <p:cNvSpPr/>
          <p:nvPr/>
        </p:nvSpPr>
        <p:spPr bwMode="auto">
          <a:xfrm>
            <a:off x="5867400" y="1866900"/>
            <a:ext cx="1447800" cy="838200"/>
          </a:xfrm>
          <a:prstGeom prst="roundRect">
            <a:avLst/>
          </a:prstGeom>
          <a:solidFill>
            <a:schemeClr val="accent3">
              <a:lumMod val="5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solidFill>
                  <a:srgbClr val="FFFFFF"/>
                </a:solidFill>
                <a:latin typeface="Neo Sans Intel" pitchFamily="34" charset="0"/>
              </a:rPr>
              <a:t>WS2</a:t>
            </a:r>
          </a:p>
        </p:txBody>
      </p:sp>
      <p:sp>
        <p:nvSpPr>
          <p:cNvPr id="15" name="Rounded Rectangle 14"/>
          <p:cNvSpPr/>
          <p:nvPr/>
        </p:nvSpPr>
        <p:spPr bwMode="auto">
          <a:xfrm>
            <a:off x="5867400" y="838200"/>
            <a:ext cx="1447800" cy="838200"/>
          </a:xfrm>
          <a:prstGeom prst="roundRect">
            <a:avLst/>
          </a:prstGeom>
          <a:solidFill>
            <a:srgbClr val="C00000"/>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a:solidFill>
                  <a:srgbClr val="FFFFFF"/>
                </a:solidFill>
                <a:latin typeface="Neo Sans Intel" pitchFamily="34" charset="0"/>
              </a:rPr>
              <a:t>WS1</a:t>
            </a:r>
          </a:p>
        </p:txBody>
      </p:sp>
      <p:cxnSp>
        <p:nvCxnSpPr>
          <p:cNvPr id="16" name="Straight Connector 15"/>
          <p:cNvCxnSpPr>
            <a:endCxn id="13" idx="1"/>
          </p:cNvCxnSpPr>
          <p:nvPr/>
        </p:nvCxnSpPr>
        <p:spPr bwMode="auto">
          <a:xfrm>
            <a:off x="4632960" y="2971800"/>
            <a:ext cx="1234440" cy="286828"/>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7" name="Straight Connector 16"/>
          <p:cNvCxnSpPr>
            <a:stCxn id="8" idx="3"/>
            <a:endCxn id="12" idx="1"/>
          </p:cNvCxnSpPr>
          <p:nvPr/>
        </p:nvCxnSpPr>
        <p:spPr bwMode="auto">
          <a:xfrm>
            <a:off x="4632960" y="2971800"/>
            <a:ext cx="1234440" cy="133350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19" name="Straight Connector 18"/>
          <p:cNvCxnSpPr>
            <a:stCxn id="8" idx="3"/>
            <a:endCxn id="11" idx="1"/>
          </p:cNvCxnSpPr>
          <p:nvPr/>
        </p:nvCxnSpPr>
        <p:spPr bwMode="auto">
          <a:xfrm>
            <a:off x="4632960" y="2971800"/>
            <a:ext cx="1234440" cy="240030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20" name="Straight Connector 19"/>
          <p:cNvCxnSpPr>
            <a:endCxn id="15" idx="1"/>
          </p:cNvCxnSpPr>
          <p:nvPr/>
        </p:nvCxnSpPr>
        <p:spPr bwMode="auto">
          <a:xfrm flipV="1">
            <a:off x="4632960" y="1257300"/>
            <a:ext cx="1234440" cy="1714500"/>
          </a:xfrm>
          <a:prstGeom prst="line">
            <a:avLst/>
          </a:prstGeom>
          <a:solidFill>
            <a:schemeClr val="bg1"/>
          </a:solidFill>
          <a:ln w="38100" cap="flat" cmpd="sng" algn="ctr">
            <a:solidFill>
              <a:schemeClr val="tx1"/>
            </a:solidFill>
            <a:prstDash val="solid"/>
            <a:round/>
            <a:headEnd type="none" w="sm" len="sm"/>
            <a:tailEnd type="none" w="sm" len="sm"/>
          </a:ln>
          <a:effectLst/>
        </p:spPr>
      </p:cxnSp>
      <p:cxnSp>
        <p:nvCxnSpPr>
          <p:cNvPr id="27" name="Straight Connector 26"/>
          <p:cNvCxnSpPr>
            <a:stCxn id="5" idx="3"/>
            <a:endCxn id="8" idx="1"/>
          </p:cNvCxnSpPr>
          <p:nvPr/>
        </p:nvCxnSpPr>
        <p:spPr bwMode="auto">
          <a:xfrm>
            <a:off x="2743200" y="2971800"/>
            <a:ext cx="441960" cy="0"/>
          </a:xfrm>
          <a:prstGeom prst="line">
            <a:avLst/>
          </a:prstGeom>
          <a:solidFill>
            <a:schemeClr val="bg1"/>
          </a:solidFill>
          <a:ln w="38100" cap="flat" cmpd="sng" algn="ctr">
            <a:solidFill>
              <a:schemeClr val="tx1"/>
            </a:solidFill>
            <a:prstDash val="solid"/>
            <a:round/>
            <a:headEnd type="none" w="sm" len="sm"/>
            <a:tailEnd type="none" w="sm" len="sm"/>
          </a:ln>
          <a:effectLst/>
        </p:spPr>
      </p:cxnSp>
      <p:sp>
        <p:nvSpPr>
          <p:cNvPr id="37" name="TextBox 36"/>
          <p:cNvSpPr txBox="1"/>
          <p:nvPr/>
        </p:nvSpPr>
        <p:spPr>
          <a:xfrm>
            <a:off x="4572000" y="1257300"/>
            <a:ext cx="894797" cy="400110"/>
          </a:xfrm>
          <a:prstGeom prst="rect">
            <a:avLst/>
          </a:prstGeom>
          <a:noFill/>
        </p:spPr>
        <p:txBody>
          <a:bodyPr wrap="none" rtlCol="0">
            <a:spAutoFit/>
          </a:bodyPr>
          <a:lstStyle/>
          <a:p>
            <a:pPr fontAlgn="base">
              <a:spcBef>
                <a:spcPct val="0"/>
              </a:spcBef>
              <a:spcAft>
                <a:spcPct val="0"/>
              </a:spcAft>
            </a:pPr>
            <a:r>
              <a:rPr lang="en-US" sz="2000" dirty="0">
                <a:solidFill>
                  <a:srgbClr val="FFFFFF"/>
                </a:solidFill>
              </a:rPr>
              <a:t>40ms</a:t>
            </a:r>
            <a:endParaRPr lang="en-US" sz="1600" dirty="0">
              <a:solidFill>
                <a:srgbClr val="FFFFFF"/>
              </a:solidFill>
            </a:endParaRPr>
          </a:p>
        </p:txBody>
      </p:sp>
      <p:sp>
        <p:nvSpPr>
          <p:cNvPr id="38" name="TextBox 37"/>
          <p:cNvSpPr txBox="1"/>
          <p:nvPr/>
        </p:nvSpPr>
        <p:spPr>
          <a:xfrm>
            <a:off x="4632960" y="5202823"/>
            <a:ext cx="1058303" cy="400110"/>
          </a:xfrm>
          <a:prstGeom prst="rect">
            <a:avLst/>
          </a:prstGeom>
          <a:noFill/>
        </p:spPr>
        <p:txBody>
          <a:bodyPr wrap="none" rtlCol="0">
            <a:spAutoFit/>
          </a:bodyPr>
          <a:lstStyle/>
          <a:p>
            <a:pPr fontAlgn="base">
              <a:spcBef>
                <a:spcPct val="0"/>
              </a:spcBef>
              <a:spcAft>
                <a:spcPct val="0"/>
              </a:spcAft>
            </a:pPr>
            <a:r>
              <a:rPr lang="en-US" sz="2000" dirty="0">
                <a:solidFill>
                  <a:srgbClr val="FFFFFF"/>
                </a:solidFill>
              </a:rPr>
              <a:t>400ms</a:t>
            </a:r>
            <a:endParaRPr lang="en-US" sz="1600" dirty="0">
              <a:solidFill>
                <a:srgbClr val="FFFFFF"/>
              </a:solidFill>
            </a:endParaRPr>
          </a:p>
        </p:txBody>
      </p:sp>
    </p:spTree>
    <p:extLst>
      <p:ext uri="{BB962C8B-B14F-4D97-AF65-F5344CB8AC3E}">
        <p14:creationId xmlns:p14="http://schemas.microsoft.com/office/powerpoint/2010/main" val="58495054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563" y="18435"/>
            <a:ext cx="8714232" cy="889000"/>
          </a:xfrm>
        </p:spPr>
        <p:txBody>
          <a:bodyPr/>
          <a:lstStyle/>
          <a:p>
            <a:pPr algn="ctr"/>
            <a:r>
              <a:rPr lang="en-US" dirty="0" smtClean="0"/>
              <a:t>Train, Train, Train</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8733836"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3202631"/>
            <a:ext cx="5391150" cy="294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788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RUM those Templates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630686"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18153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tretch>
            <a:fillRect/>
          </a:stretch>
        </p:blipFill>
        <p:spPr bwMode="auto">
          <a:xfrm>
            <a:off x="661502" y="1686135"/>
            <a:ext cx="4155459" cy="32924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05401" y="1680266"/>
            <a:ext cx="2000249" cy="259585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rcRect l="2516"/>
          <a:stretch>
            <a:fillRect/>
          </a:stretch>
        </p:blipFill>
        <p:spPr>
          <a:xfrm>
            <a:off x="0" y="5143366"/>
            <a:ext cx="8913956" cy="1435090"/>
          </a:xfrm>
          <a:prstGeom prst="rect">
            <a:avLst/>
          </a:prstGeom>
          <a:effectLst/>
        </p:spPr>
      </p:pic>
      <p:sp>
        <p:nvSpPr>
          <p:cNvPr id="10" name="TextBox 9"/>
          <p:cNvSpPr txBox="1"/>
          <p:nvPr/>
        </p:nvSpPr>
        <p:spPr>
          <a:xfrm>
            <a:off x="435933" y="5560831"/>
            <a:ext cx="8027582" cy="369332"/>
          </a:xfrm>
          <a:prstGeom prst="rect">
            <a:avLst/>
          </a:prstGeom>
          <a:noFill/>
        </p:spPr>
        <p:txBody>
          <a:bodyPr wrap="square" rtlCol="0">
            <a:spAutoFit/>
          </a:bodyPr>
          <a:lstStyle/>
          <a:p>
            <a:r>
              <a:rPr lang="en-US" b="1" dirty="0" smtClean="0">
                <a:latin typeface="+mn-lt"/>
              </a:rPr>
              <a:t>Learn more about Intel IT’s Initiatives at </a:t>
            </a:r>
            <a:r>
              <a:rPr lang="en-US" b="1" dirty="0" smtClean="0">
                <a:solidFill>
                  <a:schemeClr val="accent4"/>
                </a:solidFill>
                <a:latin typeface="+mn-lt"/>
              </a:rPr>
              <a:t>www.intel.com/IT</a:t>
            </a:r>
          </a:p>
        </p:txBody>
      </p:sp>
      <p:sp>
        <p:nvSpPr>
          <p:cNvPr id="11" name="Title 1"/>
          <p:cNvSpPr txBox="1">
            <a:spLocks/>
          </p:cNvSpPr>
          <p:nvPr/>
        </p:nvSpPr>
        <p:spPr bwMode="auto">
          <a:xfrm>
            <a:off x="3163194" y="590550"/>
            <a:ext cx="5638800" cy="5048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ts val="26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Verdana"/>
                <a:ea typeface="+mj-ea"/>
                <a:cs typeface="Verdana"/>
              </a:rPr>
              <a:t>Sharing Intel IT Best Practices with the World</a:t>
            </a:r>
          </a:p>
        </p:txBody>
      </p:sp>
      <p:pic>
        <p:nvPicPr>
          <p:cNvPr id="13" name="Picture 12" descr="IT@Intel-HUGE_wht_RGB.png"/>
          <p:cNvPicPr>
            <a:picLocks noChangeAspect="1"/>
          </p:cNvPicPr>
          <p:nvPr/>
        </p:nvPicPr>
        <p:blipFill>
          <a:blip r:embed="rId7" cstate="print"/>
          <a:stretch>
            <a:fillRect/>
          </a:stretch>
        </p:blipFill>
        <p:spPr>
          <a:xfrm>
            <a:off x="267581" y="497515"/>
            <a:ext cx="2507517" cy="626879"/>
          </a:xfrm>
          <a:prstGeom prst="rect">
            <a:avLst/>
          </a:prstGeom>
        </p:spPr>
      </p:pic>
      <p:pic>
        <p:nvPicPr>
          <p:cNvPr id="15" name="Picture 14" descr="DC_strategy.bmp"/>
          <p:cNvPicPr>
            <a:picLocks noChangeAspect="1"/>
          </p:cNvPicPr>
          <p:nvPr/>
        </p:nvPicPr>
        <p:blipFill>
          <a:blip r:embed="rId8" cstate="print"/>
          <a:stretch>
            <a:fillRect/>
          </a:stretch>
        </p:blipFill>
        <p:spPr>
          <a:xfrm>
            <a:off x="6253297" y="2493775"/>
            <a:ext cx="2005246" cy="2599253"/>
          </a:xfrm>
          <a:prstGeom prst="rect">
            <a:avLst/>
          </a:prstGeom>
          <a:effectLst>
            <a:outerShdw blurRad="190500" algn="br" rotWithShape="0">
              <a:prstClr val="black">
                <a:alpha val="70000"/>
              </a:prstClr>
            </a:outerShdw>
          </a:effectLst>
        </p:spPr>
      </p:pic>
    </p:spTree>
    <p:extLst>
      <p:ext uri="{BB962C8B-B14F-4D97-AF65-F5344CB8AC3E}">
        <p14:creationId xmlns:p14="http://schemas.microsoft.com/office/powerpoint/2010/main" val="489500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idx="4294967295"/>
          </p:nvPr>
        </p:nvSpPr>
        <p:spPr/>
        <p:txBody>
          <a:bodyPr lIns="101846" tIns="50923" rIns="101846" bIns="50923"/>
          <a:lstStyle/>
          <a:p>
            <a:pPr eaLnBrk="1" hangingPunct="1"/>
            <a:r>
              <a:rPr lang="en-US" dirty="0" smtClean="0"/>
              <a:t>Legal Notices</a:t>
            </a:r>
          </a:p>
        </p:txBody>
      </p:sp>
      <p:sp>
        <p:nvSpPr>
          <p:cNvPr id="8195" name="Text Box 5"/>
          <p:cNvSpPr txBox="1">
            <a:spLocks noChangeArrowheads="1"/>
          </p:cNvSpPr>
          <p:nvPr/>
        </p:nvSpPr>
        <p:spPr bwMode="auto">
          <a:xfrm>
            <a:off x="211715" y="4713368"/>
            <a:ext cx="8677104" cy="1107996"/>
          </a:xfrm>
          <a:prstGeom prst="rect">
            <a:avLst/>
          </a:prstGeom>
          <a:noFill/>
          <a:ln w="12700">
            <a:noFill/>
            <a:miter lim="800000"/>
            <a:headEnd/>
            <a:tailEnd/>
          </a:ln>
        </p:spPr>
        <p:txBody>
          <a:bodyPr wrap="square" lIns="0" tIns="0" rIns="0" bIns="0" anchor="b">
            <a:spAutoFit/>
          </a:bodyPr>
          <a:lstStyle/>
          <a:p>
            <a:pPr fontAlgn="base">
              <a:spcBef>
                <a:spcPct val="50000"/>
              </a:spcBef>
              <a:spcAft>
                <a:spcPct val="0"/>
              </a:spcAft>
            </a:pPr>
            <a:r>
              <a:rPr lang="en-US" sz="900" dirty="0">
                <a:solidFill>
                  <a:srgbClr val="FFFFFF"/>
                </a:solidFill>
                <a:ea typeface="MS PGothic" pitchFamily="34" charset="-128"/>
              </a:rPr>
              <a:t>This presentation is for informational purposes only. INTEL MAKES NO WARRANTIES, EXPRESS OR IMPLIED, IN THIS SUMMARY.</a:t>
            </a:r>
          </a:p>
          <a:p>
            <a:pPr fontAlgn="base">
              <a:spcBef>
                <a:spcPct val="50000"/>
              </a:spcBef>
              <a:spcAft>
                <a:spcPct val="0"/>
              </a:spcAft>
            </a:pPr>
            <a:r>
              <a:rPr lang="en-US" sz="900" dirty="0">
                <a:solidFill>
                  <a:srgbClr val="FFFFFF"/>
                </a:solidFill>
                <a:ea typeface="MS PGothic" pitchFamily="34" charset="-128"/>
              </a:rPr>
              <a:t> </a:t>
            </a:r>
          </a:p>
          <a:p>
            <a:pPr fontAlgn="base">
              <a:spcBef>
                <a:spcPct val="0"/>
              </a:spcBef>
              <a:spcAft>
                <a:spcPct val="0"/>
              </a:spcAft>
            </a:pPr>
            <a:r>
              <a:rPr lang="en-US" sz="900" dirty="0">
                <a:solidFill>
                  <a:srgbClr val="FFFFFF"/>
                </a:solidFill>
              </a:rPr>
              <a:t>Intel and the Intel logo are trademarks of Intel Corporation in the U.S. and/or other countries.</a:t>
            </a:r>
            <a:r>
              <a:rPr lang="en-US" sz="900" dirty="0">
                <a:solidFill>
                  <a:srgbClr val="FFDA00"/>
                </a:solidFill>
              </a:rPr>
              <a:t>]</a:t>
            </a:r>
          </a:p>
          <a:p>
            <a:pPr fontAlgn="base">
              <a:spcBef>
                <a:spcPct val="50000"/>
              </a:spcBef>
              <a:spcAft>
                <a:spcPct val="0"/>
              </a:spcAft>
            </a:pPr>
            <a:r>
              <a:rPr lang="en-US" sz="900" dirty="0">
                <a:solidFill>
                  <a:srgbClr val="FFFFFF"/>
                </a:solidFill>
                <a:ea typeface="MS PGothic" pitchFamily="34" charset="-128"/>
              </a:rPr>
              <a:t>* Other names and brands may be claimed as the property of others.</a:t>
            </a:r>
          </a:p>
          <a:p>
            <a:pPr fontAlgn="base">
              <a:spcBef>
                <a:spcPct val="50000"/>
              </a:spcBef>
              <a:spcAft>
                <a:spcPct val="0"/>
              </a:spcAft>
            </a:pPr>
            <a:r>
              <a:rPr lang="en-US" sz="900" dirty="0">
                <a:solidFill>
                  <a:srgbClr val="FFFFFF"/>
                </a:solidFill>
                <a:ea typeface="MS PGothic" pitchFamily="34" charset="-128"/>
              </a:rPr>
              <a:t>Copyright © 2012, Intel Corporation. All rights reserved.</a:t>
            </a:r>
          </a:p>
          <a:p>
            <a:pPr fontAlgn="base">
              <a:spcBef>
                <a:spcPct val="50000"/>
              </a:spcBef>
              <a:spcAft>
                <a:spcPct val="0"/>
              </a:spcAft>
            </a:pPr>
            <a:endParaRPr lang="en-US" sz="900" dirty="0">
              <a:solidFill>
                <a:srgbClr val="000000"/>
              </a:solidFill>
              <a:latin typeface="Arial" charset="0"/>
              <a:ea typeface="MS PGothic" pitchFamily="34" charset="-128"/>
            </a:endParaRPr>
          </a:p>
        </p:txBody>
      </p:sp>
    </p:spTree>
    <p:extLst>
      <p:ext uri="{BB962C8B-B14F-4D97-AF65-F5344CB8AC3E}">
        <p14:creationId xmlns:p14="http://schemas.microsoft.com/office/powerpoint/2010/main" val="196243703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ntel_LTtemplate_121410">
  <a:themeElements>
    <a:clrScheme name="Custom 78">
      <a:dk1>
        <a:srgbClr val="FFFFFF"/>
      </a:dk1>
      <a:lt1>
        <a:srgbClr val="061922"/>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FDB813"/>
      </a:hlink>
      <a:folHlink>
        <a:srgbClr val="A6CE39"/>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423</Words>
  <Application>Microsoft Office PowerPoint</Application>
  <PresentationFormat>On-screen Show (4:3)</PresentationFormat>
  <Paragraphs>59</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Intel_LTtemplate_121410</vt:lpstr>
      <vt:lpstr>A Move Toward Agile APM: Application Performance Management</vt:lpstr>
      <vt:lpstr>Architectural Maps</vt:lpstr>
      <vt:lpstr>Train, Train, Train</vt:lpstr>
      <vt:lpstr>RUM those Templates</vt:lpstr>
      <vt:lpstr>PowerPoint Presentation</vt:lpstr>
      <vt:lpstr>Legal Notices</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Move Toward Agile APM: Application Performance Management</dc:title>
  <dc:creator>fober</dc:creator>
  <cp:lastModifiedBy>fober</cp:lastModifiedBy>
  <cp:revision>5</cp:revision>
  <dcterms:created xsi:type="dcterms:W3CDTF">2012-06-19T23:41:06Z</dcterms:created>
  <dcterms:modified xsi:type="dcterms:W3CDTF">2012-06-26T18:29:23Z</dcterms:modified>
</cp:coreProperties>
</file>